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96" r:id="rId9"/>
    <p:sldId id="264" r:id="rId10"/>
    <p:sldId id="263" r:id="rId11"/>
    <p:sldId id="267" r:id="rId12"/>
    <p:sldId id="298" r:id="rId13"/>
    <p:sldId id="297" r:id="rId14"/>
    <p:sldId id="268" r:id="rId15"/>
    <p:sldId id="266" r:id="rId16"/>
    <p:sldId id="269" r:id="rId17"/>
    <p:sldId id="270" r:id="rId18"/>
    <p:sldId id="271" r:id="rId19"/>
    <p:sldId id="274" r:id="rId20"/>
    <p:sldId id="273" r:id="rId21"/>
    <p:sldId id="272" r:id="rId22"/>
    <p:sldId id="275" r:id="rId23"/>
    <p:sldId id="276" r:id="rId24"/>
    <p:sldId id="277" r:id="rId25"/>
    <p:sldId id="278" r:id="rId26"/>
    <p:sldId id="280" r:id="rId27"/>
    <p:sldId id="281" r:id="rId28"/>
    <p:sldId id="283" r:id="rId29"/>
    <p:sldId id="284" r:id="rId30"/>
    <p:sldId id="295" r:id="rId31"/>
    <p:sldId id="285" r:id="rId32"/>
    <p:sldId id="286" r:id="rId33"/>
    <p:sldId id="287" r:id="rId34"/>
    <p:sldId id="288" r:id="rId35"/>
    <p:sldId id="290" r:id="rId36"/>
    <p:sldId id="289" r:id="rId37"/>
    <p:sldId id="291" r:id="rId38"/>
    <p:sldId id="293" r:id="rId39"/>
    <p:sldId id="292" r:id="rId40"/>
    <p:sldId id="294" r:id="rId41"/>
    <p:sldId id="300" r:id="rId42"/>
    <p:sldId id="301" r:id="rId43"/>
    <p:sldId id="302" r:id="rId44"/>
    <p:sldId id="303" r:id="rId45"/>
    <p:sldId id="304" r:id="rId46"/>
    <p:sldId id="308" r:id="rId47"/>
    <p:sldId id="305" r:id="rId48"/>
    <p:sldId id="306" r:id="rId49"/>
    <p:sldId id="307" r:id="rId50"/>
    <p:sldId id="309" r:id="rId51"/>
    <p:sldId id="310" r:id="rId52"/>
    <p:sldId id="311" r:id="rId53"/>
    <p:sldId id="312" r:id="rId54"/>
    <p:sldId id="313" r:id="rId55"/>
    <p:sldId id="314" r:id="rId56"/>
    <p:sldId id="265" r:id="rId57"/>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9933FF"/>
    <a:srgbClr val="CC9900"/>
    <a:srgbClr val="FF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63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3">
        <a:schemeClr val="bg1"/>
      </p:bgRef>
    </p:bg>
    <p:spTree>
      <p:nvGrpSpPr>
        <p:cNvPr id="1" name=""/>
        <p:cNvGrpSpPr/>
        <p:nvPr/>
      </p:nvGrpSpPr>
      <p:grpSpPr>
        <a:xfrm>
          <a:off x="0" y="0"/>
          <a:ext cx="0" cy="0"/>
          <a:chOff x="0" y="0"/>
          <a:chExt cx="0" cy="0"/>
        </a:xfrm>
      </p:grpSpPr>
      <p:sp>
        <p:nvSpPr>
          <p:cNvPr id="12" name="11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Yuvarlatılmış Dikdörtgen"/>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Alt Başlık"/>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28" name="27 Veri Yer Tutucusu"/>
          <p:cNvSpPr>
            <a:spLocks noGrp="1"/>
          </p:cNvSpPr>
          <p:nvPr>
            <p:ph type="dt" sz="half" idx="10"/>
          </p:nvPr>
        </p:nvSpPr>
        <p:spPr/>
        <p:txBody>
          <a:bodyPr/>
          <a:lstStyle/>
          <a:p>
            <a:fld id="{4C1A177B-C1FE-458C-957A-3EF8A3E215E1}" type="datetimeFigureOut">
              <a:rPr lang="tr-TR" smtClean="0"/>
              <a:pPr/>
              <a:t>21.2.2019</a:t>
            </a:fld>
            <a:endParaRPr lang="tr-TR"/>
          </a:p>
        </p:txBody>
      </p:sp>
      <p:sp>
        <p:nvSpPr>
          <p:cNvPr id="17" name="16 Altbilgi Yer Tutucusu"/>
          <p:cNvSpPr>
            <a:spLocks noGrp="1"/>
          </p:cNvSpPr>
          <p:nvPr>
            <p:ph type="ftr" sz="quarter" idx="11"/>
          </p:nvPr>
        </p:nvSpPr>
        <p:spPr/>
        <p:txBody>
          <a:bodyPr/>
          <a:lstStyle/>
          <a:p>
            <a:endParaRPr lang="tr-TR"/>
          </a:p>
        </p:txBody>
      </p:sp>
      <p:sp>
        <p:nvSpPr>
          <p:cNvPr id="29" name="28 Slayt Numarası Yer Tutucusu"/>
          <p:cNvSpPr>
            <a:spLocks noGrp="1"/>
          </p:cNvSpPr>
          <p:nvPr>
            <p:ph type="sldNum" sz="quarter" idx="12"/>
          </p:nvPr>
        </p:nvSpPr>
        <p:spPr/>
        <p:txBody>
          <a:bodyPr lIns="0" tIns="0" rIns="0" bIns="0">
            <a:noAutofit/>
          </a:bodyPr>
          <a:lstStyle>
            <a:lvl1pPr>
              <a:defRPr sz="1400">
                <a:solidFill>
                  <a:srgbClr val="FFFFFF"/>
                </a:solidFill>
              </a:defRPr>
            </a:lvl1pPr>
          </a:lstStyle>
          <a:p>
            <a:fld id="{CAA44CB5-FD6F-4869-A554-899C8A0F695D}" type="slidenum">
              <a:rPr lang="tr-TR" smtClean="0"/>
              <a:pPr/>
              <a:t>‹#›</a:t>
            </a:fld>
            <a:endParaRPr lang="tr-TR"/>
          </a:p>
        </p:txBody>
      </p:sp>
      <p:sp>
        <p:nvSpPr>
          <p:cNvPr id="7" name="6 Dikdörtgen"/>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Dikdörtgen"/>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ikdörtgen"/>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Başlık"/>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tr-TR" smtClean="0"/>
              <a:t>Asıl başlık stili için tıklatın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4C1A177B-C1FE-458C-957A-3EF8A3E215E1}" type="datetimeFigureOut">
              <a:rPr lang="tr-TR" smtClean="0"/>
              <a:pPr/>
              <a:t>21.2.2019</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AA44CB5-FD6F-4869-A554-899C8A0F695D}"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41"/>
            <a:ext cx="201168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914400" y="274640"/>
            <a:ext cx="55626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4C1A177B-C1FE-458C-957A-3EF8A3E215E1}" type="datetimeFigureOut">
              <a:rPr lang="tr-TR" smtClean="0"/>
              <a:pPr/>
              <a:t>21.2.2019</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AA44CB5-FD6F-4869-A554-899C8A0F695D}" type="slidenum">
              <a:rPr lang="tr-TR" smtClean="0"/>
              <a:pPr/>
              <a:t>‹#›</a:t>
            </a:fld>
            <a:endParaRPr lang="tr-T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İçerik">
    <p:spTree>
      <p:nvGrpSpPr>
        <p:cNvPr id="1" name=""/>
        <p:cNvGrpSpPr/>
        <p:nvPr/>
      </p:nvGrpSpPr>
      <p:grpSpPr>
        <a:xfrm>
          <a:off x="0" y="0"/>
          <a:ext cx="0" cy="0"/>
          <a:chOff x="0" y="0"/>
          <a:chExt cx="0" cy="0"/>
        </a:xfrm>
      </p:grpSpPr>
      <p:sp>
        <p:nvSpPr>
          <p:cNvPr id="2" name="1 İçerik Yer Tutucusu"/>
          <p:cNvSpPr>
            <a:spLocks noGrp="1"/>
          </p:cNvSpPr>
          <p:nvPr>
            <p:ph/>
          </p:nvPr>
        </p:nvSpPr>
        <p:spPr>
          <a:xfrm>
            <a:off x="457200" y="381000"/>
            <a:ext cx="8229600" cy="57150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3" name="2 Veri Yer Tutucusu"/>
          <p:cNvSpPr>
            <a:spLocks noGrp="1"/>
          </p:cNvSpPr>
          <p:nvPr>
            <p:ph type="dt" sz="half" idx="10"/>
          </p:nvPr>
        </p:nvSpPr>
        <p:spPr>
          <a:xfrm>
            <a:off x="457200" y="6245225"/>
            <a:ext cx="2133600" cy="476250"/>
          </a:xfrm>
        </p:spPr>
        <p:txBody>
          <a:bodyPr/>
          <a:lstStyle>
            <a:lvl1pPr>
              <a:defRPr/>
            </a:lvl1pPr>
          </a:lstStyle>
          <a:p>
            <a:endParaRPr lang="tr-TR"/>
          </a:p>
        </p:txBody>
      </p:sp>
      <p:sp>
        <p:nvSpPr>
          <p:cNvPr id="4" name="3 Altbilgi Yer Tutucusu"/>
          <p:cNvSpPr>
            <a:spLocks noGrp="1"/>
          </p:cNvSpPr>
          <p:nvPr>
            <p:ph type="ftr" sz="quarter" idx="11"/>
          </p:nvPr>
        </p:nvSpPr>
        <p:spPr>
          <a:xfrm>
            <a:off x="3124200" y="6245225"/>
            <a:ext cx="2895600" cy="476250"/>
          </a:xfrm>
        </p:spPr>
        <p:txBody>
          <a:bodyPr/>
          <a:lstStyle>
            <a:lvl1pPr>
              <a:defRPr/>
            </a:lvl1pPr>
          </a:lstStyle>
          <a:p>
            <a:endParaRPr lang="tr-TR"/>
          </a:p>
        </p:txBody>
      </p:sp>
      <p:sp>
        <p:nvSpPr>
          <p:cNvPr id="5" name="4 Slayt Numarası Yer Tutucusu"/>
          <p:cNvSpPr>
            <a:spLocks noGrp="1"/>
          </p:cNvSpPr>
          <p:nvPr>
            <p:ph type="sldNum" sz="quarter" idx="12"/>
          </p:nvPr>
        </p:nvSpPr>
        <p:spPr>
          <a:xfrm>
            <a:off x="6553200" y="6245225"/>
            <a:ext cx="2133600" cy="476250"/>
          </a:xfrm>
        </p:spPr>
        <p:txBody>
          <a:bodyPr/>
          <a:lstStyle>
            <a:lvl1pPr>
              <a:defRPr/>
            </a:lvl1pPr>
          </a:lstStyle>
          <a:p>
            <a:fld id="{2EAB9C16-2BB7-4FFE-A074-717B894B01F0}" type="slidenum">
              <a:rPr lang="tr-TR"/>
              <a:pPr/>
              <a:t>‹#›</a:t>
            </a:fld>
            <a:endParaRPr lang="tr-TR"/>
          </a:p>
        </p:txBody>
      </p:sp>
    </p:spTree>
  </p:cSld>
  <p:clrMapOvr>
    <a:masterClrMapping/>
  </p:clrMapOvr>
  <p:transition spd="slow">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4" name="3 Veri Yer Tutucusu"/>
          <p:cNvSpPr>
            <a:spLocks noGrp="1"/>
          </p:cNvSpPr>
          <p:nvPr>
            <p:ph type="dt" sz="half" idx="10"/>
          </p:nvPr>
        </p:nvSpPr>
        <p:spPr/>
        <p:txBody>
          <a:bodyPr/>
          <a:lstStyle/>
          <a:p>
            <a:fld id="{4C1A177B-C1FE-458C-957A-3EF8A3E215E1}" type="datetimeFigureOut">
              <a:rPr lang="tr-TR" smtClean="0"/>
              <a:pPr/>
              <a:t>21.2.2019</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AA44CB5-FD6F-4869-A554-899C8A0F695D}" type="slidenum">
              <a:rPr lang="tr-TR" smtClean="0"/>
              <a:pPr/>
              <a:t>‹#›</a:t>
            </a:fld>
            <a:endParaRPr lang="tr-TR"/>
          </a:p>
        </p:txBody>
      </p:sp>
      <p:sp>
        <p:nvSpPr>
          <p:cNvPr id="8" name="7 İçerik Yer Tutucusu"/>
          <p:cNvSpPr>
            <a:spLocks noGrp="1"/>
          </p:cNvSpPr>
          <p:nvPr>
            <p:ph sz="quarter" idx="1"/>
          </p:nvPr>
        </p:nvSpPr>
        <p:spPr>
          <a:xfrm>
            <a:off x="914400" y="1447800"/>
            <a:ext cx="777240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3">
        <a:schemeClr val="bg1"/>
      </p:bgRef>
    </p:bg>
    <p:spTree>
      <p:nvGrpSpPr>
        <p:cNvPr id="1" name=""/>
        <p:cNvGrpSpPr/>
        <p:nvPr/>
      </p:nvGrpSpPr>
      <p:grpSpPr>
        <a:xfrm>
          <a:off x="0" y="0"/>
          <a:ext cx="0" cy="0"/>
          <a:chOff x="0" y="0"/>
          <a:chExt cx="0" cy="0"/>
        </a:xfrm>
      </p:grpSpPr>
      <p:sp>
        <p:nvSpPr>
          <p:cNvPr id="11" name="10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Yuvarlatılmış Dikdörtgen"/>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722313" y="952500"/>
            <a:ext cx="7772400" cy="1362075"/>
          </a:xfrm>
        </p:spPr>
        <p:txBody>
          <a:bodyPr anchor="b" anchorCtr="0"/>
          <a:lstStyle>
            <a:lvl1pPr algn="l">
              <a:buNone/>
              <a:defRPr sz="4000" b="0" cap="none"/>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p:txBody>
          <a:bodyPr/>
          <a:lstStyle/>
          <a:p>
            <a:fld id="{4C1A177B-C1FE-458C-957A-3EF8A3E215E1}" type="datetimeFigureOut">
              <a:rPr lang="tr-TR" smtClean="0"/>
              <a:pPr/>
              <a:t>21.2.2019</a:t>
            </a:fld>
            <a:endParaRPr lang="tr-TR"/>
          </a:p>
        </p:txBody>
      </p:sp>
      <p:sp>
        <p:nvSpPr>
          <p:cNvPr id="5" name="4 Altbilgi Yer Tutucusu"/>
          <p:cNvSpPr>
            <a:spLocks noGrp="1"/>
          </p:cNvSpPr>
          <p:nvPr>
            <p:ph type="ftr" sz="quarter" idx="11"/>
          </p:nvPr>
        </p:nvSpPr>
        <p:spPr>
          <a:xfrm>
            <a:off x="800100" y="6172200"/>
            <a:ext cx="4000500" cy="457200"/>
          </a:xfrm>
        </p:spPr>
        <p:txBody>
          <a:bodyPr/>
          <a:lstStyle/>
          <a:p>
            <a:endParaRPr lang="tr-TR"/>
          </a:p>
        </p:txBody>
      </p:sp>
      <p:sp>
        <p:nvSpPr>
          <p:cNvPr id="7" name="6 Dikdörtgen"/>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Dikdörtgen"/>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Dikdörtgen"/>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Slayt Numarası Yer Tutucusu"/>
          <p:cNvSpPr>
            <a:spLocks noGrp="1"/>
          </p:cNvSpPr>
          <p:nvPr>
            <p:ph type="sldNum" sz="quarter" idx="12"/>
          </p:nvPr>
        </p:nvSpPr>
        <p:spPr>
          <a:xfrm>
            <a:off x="146304" y="6208776"/>
            <a:ext cx="457200" cy="457200"/>
          </a:xfrm>
        </p:spPr>
        <p:txBody>
          <a:bodyPr/>
          <a:lstStyle/>
          <a:p>
            <a:fld id="{CAA44CB5-FD6F-4869-A554-899C8A0F695D}" type="slidenum">
              <a:rPr lang="tr-TR" smtClean="0"/>
              <a:pPr/>
              <a:t>‹#›</a:t>
            </a:fld>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5" name="4 Veri Yer Tutucusu"/>
          <p:cNvSpPr>
            <a:spLocks noGrp="1"/>
          </p:cNvSpPr>
          <p:nvPr>
            <p:ph type="dt" sz="half" idx="10"/>
          </p:nvPr>
        </p:nvSpPr>
        <p:spPr/>
        <p:txBody>
          <a:bodyPr/>
          <a:lstStyle/>
          <a:p>
            <a:fld id="{4C1A177B-C1FE-458C-957A-3EF8A3E215E1}" type="datetimeFigureOut">
              <a:rPr lang="tr-TR" smtClean="0"/>
              <a:pPr/>
              <a:t>21.2.2019</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CAA44CB5-FD6F-4869-A554-899C8A0F695D}" type="slidenum">
              <a:rPr lang="tr-TR" smtClean="0"/>
              <a:pPr/>
              <a:t>‹#›</a:t>
            </a:fld>
            <a:endParaRPr lang="tr-TR"/>
          </a:p>
        </p:txBody>
      </p:sp>
      <p:sp>
        <p:nvSpPr>
          <p:cNvPr id="9" name="8 İçerik Yer Tutucusu"/>
          <p:cNvSpPr>
            <a:spLocks noGrp="1"/>
          </p:cNvSpPr>
          <p:nvPr>
            <p:ph sz="quarter" idx="1"/>
          </p:nvPr>
        </p:nvSpPr>
        <p:spPr>
          <a:xfrm>
            <a:off x="914400" y="1447800"/>
            <a:ext cx="374904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1" name="10 İçerik Yer Tutucusu"/>
          <p:cNvSpPr>
            <a:spLocks noGrp="1"/>
          </p:cNvSpPr>
          <p:nvPr>
            <p:ph sz="quarter" idx="2"/>
          </p:nvPr>
        </p:nvSpPr>
        <p:spPr>
          <a:xfrm>
            <a:off x="4933950" y="1447800"/>
            <a:ext cx="374904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914400" y="273050"/>
            <a:ext cx="7772400" cy="1143000"/>
          </a:xfrm>
        </p:spPr>
        <p:txBody>
          <a:bodyPr anchor="b" anchorCtr="0"/>
          <a:lstStyle>
            <a:lvl1pPr>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7" name="6 Veri Yer Tutucusu"/>
          <p:cNvSpPr>
            <a:spLocks noGrp="1"/>
          </p:cNvSpPr>
          <p:nvPr>
            <p:ph type="dt" sz="half" idx="10"/>
          </p:nvPr>
        </p:nvSpPr>
        <p:spPr/>
        <p:txBody>
          <a:bodyPr/>
          <a:lstStyle/>
          <a:p>
            <a:fld id="{4C1A177B-C1FE-458C-957A-3EF8A3E215E1}" type="datetimeFigureOut">
              <a:rPr lang="tr-TR" smtClean="0"/>
              <a:pPr/>
              <a:t>21.2.2019</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CAA44CB5-FD6F-4869-A554-899C8A0F695D}" type="slidenum">
              <a:rPr lang="tr-TR" smtClean="0"/>
              <a:pPr/>
              <a:t>‹#›</a:t>
            </a:fld>
            <a:endParaRPr lang="tr-TR"/>
          </a:p>
        </p:txBody>
      </p:sp>
      <p:sp>
        <p:nvSpPr>
          <p:cNvPr id="11" name="10 İçerik Yer Tutucusu"/>
          <p:cNvSpPr>
            <a:spLocks noGrp="1"/>
          </p:cNvSpPr>
          <p:nvPr>
            <p:ph sz="half" idx="2"/>
          </p:nvPr>
        </p:nvSpPr>
        <p:spPr>
          <a:xfrm>
            <a:off x="914400" y="2247900"/>
            <a:ext cx="3733800" cy="38862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3" name="12 İçerik Yer Tutucusu"/>
          <p:cNvSpPr>
            <a:spLocks noGrp="1"/>
          </p:cNvSpPr>
          <p:nvPr>
            <p:ph sz="half" idx="4"/>
          </p:nvPr>
        </p:nvSpPr>
        <p:spPr>
          <a:xfrm>
            <a:off x="4953000" y="2247900"/>
            <a:ext cx="3733800" cy="38862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Veri Yer Tutucusu"/>
          <p:cNvSpPr>
            <a:spLocks noGrp="1"/>
          </p:cNvSpPr>
          <p:nvPr>
            <p:ph type="dt" sz="half" idx="10"/>
          </p:nvPr>
        </p:nvSpPr>
        <p:spPr/>
        <p:txBody>
          <a:bodyPr/>
          <a:lstStyle/>
          <a:p>
            <a:fld id="{4C1A177B-C1FE-458C-957A-3EF8A3E215E1}" type="datetimeFigureOut">
              <a:rPr lang="tr-TR" smtClean="0"/>
              <a:pPr/>
              <a:t>21.2.2019</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CAA44CB5-FD6F-4869-A554-899C8A0F695D}"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4C1A177B-C1FE-458C-957A-3EF8A3E215E1}" type="datetimeFigureOut">
              <a:rPr lang="tr-TR" smtClean="0"/>
              <a:pPr/>
              <a:t>21.2.2019</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CAA44CB5-FD6F-4869-A554-899C8A0F695D}"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7 Dikdörtgen"/>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Yuvarlatılmış Dikdörtgen"/>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914400" y="273050"/>
            <a:ext cx="7772400" cy="1143000"/>
          </a:xfrm>
        </p:spPr>
        <p:txBody>
          <a:bodyPr anchor="b" anchorCtr="0"/>
          <a:lstStyle>
            <a:lvl1pPr algn="l">
              <a:buNone/>
              <a:defRPr sz="4000" b="0"/>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4C1A177B-C1FE-458C-957A-3EF8A3E215E1}" type="datetimeFigureOut">
              <a:rPr lang="tr-TR" smtClean="0"/>
              <a:pPr/>
              <a:t>21.2.2019</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CAA44CB5-FD6F-4869-A554-899C8A0F695D}" type="slidenum">
              <a:rPr lang="tr-TR" smtClean="0"/>
              <a:pPr/>
              <a:t>‹#›</a:t>
            </a:fld>
            <a:endParaRPr lang="tr-TR"/>
          </a:p>
        </p:txBody>
      </p:sp>
      <p:sp>
        <p:nvSpPr>
          <p:cNvPr id="11" name="10 İçerik Yer Tutucusu"/>
          <p:cNvSpPr>
            <a:spLocks noGrp="1"/>
          </p:cNvSpPr>
          <p:nvPr>
            <p:ph sz="quarter" idx="1"/>
          </p:nvPr>
        </p:nvSpPr>
        <p:spPr>
          <a:xfrm>
            <a:off x="2971800" y="1600200"/>
            <a:ext cx="5715000" cy="44958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914400" y="4900550"/>
            <a:ext cx="7315200" cy="522288"/>
          </a:xfrm>
        </p:spPr>
        <p:txBody>
          <a:bodyPr anchor="ctr">
            <a:noAutofit/>
          </a:bodyPr>
          <a:lstStyle>
            <a:lvl1pPr algn="l">
              <a:buNone/>
              <a:defRPr sz="2800" b="0"/>
            </a:lvl1pPr>
          </a:lstStyle>
          <a:p>
            <a:r>
              <a:rPr kumimoji="0" lang="tr-TR" smtClean="0"/>
              <a:t>Asıl başlık stili için tıklatın</a:t>
            </a:r>
            <a:endParaRPr kumimoji="0" lang="en-US"/>
          </a:p>
        </p:txBody>
      </p:sp>
      <p:sp>
        <p:nvSpPr>
          <p:cNvPr id="4" name="3 Metin Yer Tutucusu"/>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4C1A177B-C1FE-458C-957A-3EF8A3E215E1}" type="datetimeFigureOut">
              <a:rPr lang="tr-TR" smtClean="0"/>
              <a:pPr/>
              <a:t>21.2.2019</a:t>
            </a:fld>
            <a:endParaRPr lang="tr-TR"/>
          </a:p>
        </p:txBody>
      </p:sp>
      <p:sp>
        <p:nvSpPr>
          <p:cNvPr id="6" name="5 Altbilgi Yer Tutucusu"/>
          <p:cNvSpPr>
            <a:spLocks noGrp="1"/>
          </p:cNvSpPr>
          <p:nvPr>
            <p:ph type="ftr" sz="quarter" idx="11"/>
          </p:nvPr>
        </p:nvSpPr>
        <p:spPr>
          <a:xfrm>
            <a:off x="914400" y="6172200"/>
            <a:ext cx="3886200" cy="457200"/>
          </a:xfrm>
        </p:spPr>
        <p:txBody>
          <a:bodyPr/>
          <a:lstStyle/>
          <a:p>
            <a:endParaRPr lang="tr-TR"/>
          </a:p>
        </p:txBody>
      </p:sp>
      <p:sp>
        <p:nvSpPr>
          <p:cNvPr id="7" name="6 Slayt Numarası Yer Tutucusu"/>
          <p:cNvSpPr>
            <a:spLocks noGrp="1"/>
          </p:cNvSpPr>
          <p:nvPr>
            <p:ph type="sldNum" sz="quarter" idx="12"/>
          </p:nvPr>
        </p:nvSpPr>
        <p:spPr>
          <a:xfrm>
            <a:off x="146304" y="6208776"/>
            <a:ext cx="457200" cy="457200"/>
          </a:xfrm>
        </p:spPr>
        <p:txBody>
          <a:bodyPr/>
          <a:lstStyle/>
          <a:p>
            <a:fld id="{CAA44CB5-FD6F-4869-A554-899C8A0F695D}" type="slidenum">
              <a:rPr lang="tr-TR" smtClean="0"/>
              <a:pPr/>
              <a:t>‹#›</a:t>
            </a:fld>
            <a:endParaRPr lang="tr-TR"/>
          </a:p>
        </p:txBody>
      </p:sp>
      <p:sp>
        <p:nvSpPr>
          <p:cNvPr id="11" name="10 Dikdörtgen"/>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ikdörtgen"/>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Resim Yer Tutucusu"/>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tr-TR" smtClean="0"/>
              <a:t>Resim eklemek için simgeyi tıklatın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Yuvarlatılmış Dikdörtgen"/>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Başlık Yer Tutucusu"/>
          <p:cNvSpPr>
            <a:spLocks noGrp="1"/>
          </p:cNvSpPr>
          <p:nvPr>
            <p:ph type="title"/>
          </p:nvPr>
        </p:nvSpPr>
        <p:spPr>
          <a:xfrm>
            <a:off x="914400" y="274638"/>
            <a:ext cx="7772400" cy="1143000"/>
          </a:xfrm>
          <a:prstGeom prst="rect">
            <a:avLst/>
          </a:prstGeom>
        </p:spPr>
        <p:txBody>
          <a:bodyPr bIns="91440" anchor="b" anchorCtr="0">
            <a:normAutofit/>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4C1A177B-C1FE-458C-957A-3EF8A3E215E1}" type="datetimeFigureOut">
              <a:rPr lang="tr-TR" smtClean="0"/>
              <a:pPr/>
              <a:t>21.2.2019</a:t>
            </a:fld>
            <a:endParaRPr lang="tr-TR"/>
          </a:p>
        </p:txBody>
      </p:sp>
      <p:sp>
        <p:nvSpPr>
          <p:cNvPr id="3" name="2 Altbilgi Yer Tutucusu"/>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tr-TR"/>
          </a:p>
        </p:txBody>
      </p:sp>
      <p:sp>
        <p:nvSpPr>
          <p:cNvPr id="23" name="22 Slayt Numarası Yer Tutucusu"/>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AA44CB5-FD6F-4869-A554-899C8A0F695D}"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idx="1"/>
          </p:nvPr>
        </p:nvSpPr>
        <p:spPr/>
        <p:txBody>
          <a:bodyPr/>
          <a:lstStyle/>
          <a:p>
            <a:endParaRPr lang="tr-TR"/>
          </a:p>
        </p:txBody>
      </p:sp>
      <p:sp>
        <p:nvSpPr>
          <p:cNvPr id="2" name="1 Başlık"/>
          <p:cNvSpPr>
            <a:spLocks noGrp="1"/>
          </p:cNvSpPr>
          <p:nvPr>
            <p:ph type="ctrTitle"/>
          </p:nvPr>
        </p:nvSpPr>
        <p:spPr/>
        <p:txBody>
          <a:bodyPr/>
          <a:lstStyle/>
          <a:p>
            <a:r>
              <a:rPr lang="tr-TR" dirty="0" smtClean="0"/>
              <a:t>BİYOMLAR</a:t>
            </a:r>
            <a:endParaRPr lang="tr-T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dirty="0" smtClean="0"/>
              <a:t>Karasal </a:t>
            </a:r>
            <a:r>
              <a:rPr lang="tr-TR" dirty="0" err="1" smtClean="0"/>
              <a:t>biyom</a:t>
            </a:r>
            <a:r>
              <a:rPr lang="tr-TR" dirty="0" smtClean="0"/>
              <a:t> tipleri, </a:t>
            </a:r>
            <a:r>
              <a:rPr lang="tr-TR" u="sng" dirty="0" smtClean="0"/>
              <a:t>o bölgede hakim olan bitki örtüsü tipleri t</a:t>
            </a:r>
            <a:r>
              <a:rPr lang="tr-TR" dirty="0" smtClean="0"/>
              <a:t>emel alınarak tanımlanır.</a:t>
            </a:r>
          </a:p>
          <a:p>
            <a:r>
              <a:rPr lang="tr-TR" dirty="0" smtClean="0"/>
              <a:t> Sucul </a:t>
            </a:r>
            <a:r>
              <a:rPr lang="tr-TR" dirty="0" err="1" smtClean="0"/>
              <a:t>biyom</a:t>
            </a:r>
            <a:r>
              <a:rPr lang="tr-TR" dirty="0" smtClean="0"/>
              <a:t> tipleri çoğunlukla </a:t>
            </a:r>
            <a:r>
              <a:rPr lang="tr-TR" u="sng" dirty="0" smtClean="0"/>
              <a:t>suyun önemli ve baskın olan fiziksel özelliklerine</a:t>
            </a:r>
            <a:r>
              <a:rPr lang="tr-TR" dirty="0" smtClean="0"/>
              <a:t> dayanılarak tanımlanır.</a:t>
            </a:r>
            <a:endParaRPr lang="tr-T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ORMAN BİYOMLARI</a:t>
            </a:r>
            <a:endParaRPr lang="tr-TR" dirty="0"/>
          </a:p>
        </p:txBody>
      </p:sp>
      <p:sp>
        <p:nvSpPr>
          <p:cNvPr id="3" name="2 İçerik Yer Tutucusu"/>
          <p:cNvSpPr>
            <a:spLocks noGrp="1"/>
          </p:cNvSpPr>
          <p:nvPr>
            <p:ph sz="quarter" idx="1"/>
          </p:nvPr>
        </p:nvSpPr>
        <p:spPr/>
        <p:txBody>
          <a:bodyPr/>
          <a:lstStyle/>
          <a:p>
            <a:r>
              <a:rPr lang="tr-TR" dirty="0" smtClean="0"/>
              <a:t>Genellikle tropikal ve ılıman iklim kuşaklarında yayılış gösterirler. Birbirlerinden farklı iklim şartlarına sahip olan bu kuşaklarda karakteristik bitki örtüsü tipleri bulunur.</a:t>
            </a:r>
          </a:p>
          <a:p>
            <a:r>
              <a:rPr lang="tr-TR" dirty="0" smtClean="0"/>
              <a:t>Orman </a:t>
            </a:r>
            <a:r>
              <a:rPr lang="tr-TR" dirty="0" err="1" smtClean="0"/>
              <a:t>biyomları</a:t>
            </a:r>
            <a:r>
              <a:rPr lang="tr-TR" dirty="0" smtClean="0"/>
              <a:t> “tropikal yağmur ormanları”, “ılıman bölge yaprak döken ormanları” ve “iğne yapraklı ormanlar” olmak üzere üç bölümde incelenir.</a:t>
            </a:r>
            <a:endParaRPr lang="tr-T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0242" name="Picture 2"/>
          <p:cNvPicPr>
            <a:picLocks noGrp="1" noChangeAspect="1" noChangeArrowheads="1"/>
          </p:cNvPicPr>
          <p:nvPr>
            <p:ph sz="quarter" idx="1"/>
          </p:nvPr>
        </p:nvPicPr>
        <p:blipFill>
          <a:blip r:embed="rId2" cstate="print"/>
          <a:srcRect/>
          <a:stretch>
            <a:fillRect/>
          </a:stretch>
        </p:blipFill>
        <p:spPr bwMode="auto">
          <a:xfrm>
            <a:off x="467544" y="230572"/>
            <a:ext cx="8064896" cy="636678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9218" name="Picture 2"/>
          <p:cNvPicPr>
            <a:picLocks noGrp="1" noChangeAspect="1" noChangeArrowheads="1"/>
          </p:cNvPicPr>
          <p:nvPr>
            <p:ph sz="quarter" idx="1"/>
          </p:nvPr>
        </p:nvPicPr>
        <p:blipFill>
          <a:blip r:embed="rId2" cstate="print"/>
          <a:srcRect/>
          <a:stretch>
            <a:fillRect/>
          </a:stretch>
        </p:blipFill>
        <p:spPr bwMode="auto">
          <a:xfrm>
            <a:off x="251520" y="476672"/>
            <a:ext cx="8400172" cy="5904656"/>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Tropikal Yağmur Ormanları</a:t>
            </a:r>
            <a:endParaRPr lang="tr-TR" dirty="0"/>
          </a:p>
        </p:txBody>
      </p:sp>
      <p:sp>
        <p:nvSpPr>
          <p:cNvPr id="3" name="2 İçerik Yer Tutucusu"/>
          <p:cNvSpPr>
            <a:spLocks noGrp="1"/>
          </p:cNvSpPr>
          <p:nvPr>
            <p:ph sz="quarter" idx="1"/>
          </p:nvPr>
        </p:nvSpPr>
        <p:spPr>
          <a:solidFill>
            <a:srgbClr val="92D050"/>
          </a:solidFill>
        </p:spPr>
        <p:txBody>
          <a:bodyPr>
            <a:normAutofit fontScale="77500" lnSpcReduction="20000"/>
          </a:bodyPr>
          <a:lstStyle/>
          <a:p>
            <a:r>
              <a:rPr lang="tr-TR" dirty="0" smtClean="0"/>
              <a:t>Yoğun yağış ve yüksek nem oranına sahiptir.</a:t>
            </a:r>
          </a:p>
          <a:p>
            <a:r>
              <a:rPr lang="tr-TR" dirty="0" smtClean="0"/>
              <a:t> Bitki örtüsünü genellikle </a:t>
            </a:r>
            <a:r>
              <a:rPr lang="tr-TR" dirty="0" err="1" smtClean="0"/>
              <a:t>herdem</a:t>
            </a:r>
            <a:r>
              <a:rPr lang="tr-TR" dirty="0" smtClean="0"/>
              <a:t> yeşil olan ve geniş yapraklı ağaç türleri oluşturur.</a:t>
            </a:r>
          </a:p>
          <a:p>
            <a:r>
              <a:rPr lang="tr-TR" dirty="0" smtClean="0"/>
              <a:t> Yeryüzündeki en yüksek biyolojik çeşitliliğe sahip alanlardır.</a:t>
            </a:r>
          </a:p>
          <a:p>
            <a:r>
              <a:rPr lang="tr-TR" dirty="0" smtClean="0"/>
              <a:t> Ağaç türlerinin yanı sıra ağaçlar kadar uzun boylu olabilen “dev otsu” bitkiler, “epifit” bitkiler ve odunsu sarmaşıklar olan “</a:t>
            </a:r>
            <a:r>
              <a:rPr lang="tr-TR" dirty="0" err="1" smtClean="0"/>
              <a:t>liyanalar</a:t>
            </a:r>
            <a:r>
              <a:rPr lang="tr-TR" dirty="0" smtClean="0"/>
              <a:t>” da bulunur.</a:t>
            </a:r>
          </a:p>
          <a:p>
            <a:r>
              <a:rPr lang="tr-TR" dirty="0" smtClean="0"/>
              <a:t> Yıllık ortalama yağış miktarı yüksek olup, yağış tüm yıla düzenli yayılır.</a:t>
            </a:r>
          </a:p>
          <a:p>
            <a:r>
              <a:rPr lang="tr-TR" dirty="0" smtClean="0"/>
              <a:t> Yıllık ortalama sıcaklık değeri yüksek olup, yıl içinde düşük sıcaklıklar görülmez.</a:t>
            </a:r>
          </a:p>
          <a:p>
            <a:r>
              <a:rPr lang="tr-TR" dirty="0" smtClean="0"/>
              <a:t> Yaz ve kış mevsimleri arasında sıcaklık farkı neredeyse yoktur.</a:t>
            </a:r>
          </a:p>
          <a:p>
            <a:r>
              <a:rPr lang="tr-TR" dirty="0" smtClean="0"/>
              <a:t> Gün uzunluğu yıl boyunca çok az değişir ve iklim koşulları düzenli seyreder.</a:t>
            </a:r>
          </a:p>
          <a:p>
            <a:r>
              <a:rPr lang="tr-TR" dirty="0" smtClean="0"/>
              <a:t> Karakteristik hayvanları arasında kuş, yarasa, kurbağa, yılan, maymun, puma,</a:t>
            </a:r>
          </a:p>
          <a:p>
            <a:r>
              <a:rPr lang="tr-TR" dirty="0" smtClean="0"/>
              <a:t>jaguar, timsah gibi hayvan türleri bulunur.</a:t>
            </a:r>
            <a:endParaRPr lang="tr-TR"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KARASAL BİYOMLAR</a:t>
            </a:r>
            <a:endParaRPr lang="tr-TR" dirty="0"/>
          </a:p>
        </p:txBody>
      </p:sp>
      <p:sp>
        <p:nvSpPr>
          <p:cNvPr id="3" name="2 İçerik Yer Tutucusu"/>
          <p:cNvSpPr>
            <a:spLocks noGrp="1"/>
          </p:cNvSpPr>
          <p:nvPr>
            <p:ph sz="quarter" idx="1"/>
          </p:nvPr>
        </p:nvSpPr>
        <p:spPr/>
        <p:txBody>
          <a:bodyPr/>
          <a:lstStyle/>
          <a:p>
            <a:r>
              <a:rPr lang="tr-TR" dirty="0" smtClean="0"/>
              <a:t>Bir bölgede hakim olan genel iklim koşulları tarafından belirlenen ve kararlı bir yapı gösteren </a:t>
            </a:r>
            <a:r>
              <a:rPr lang="tr-TR" u="sng" dirty="0" smtClean="0"/>
              <a:t>bitki </a:t>
            </a:r>
            <a:r>
              <a:rPr lang="tr-TR" u="sng" dirty="0" err="1" smtClean="0"/>
              <a:t>komünitelerinin</a:t>
            </a:r>
            <a:r>
              <a:rPr lang="tr-TR" u="sng" dirty="0" smtClean="0"/>
              <a:t> oluşturduğu bitki örtüsü tipleri karasal </a:t>
            </a:r>
            <a:r>
              <a:rPr lang="tr-TR" u="sng" dirty="0" err="1" smtClean="0"/>
              <a:t>biyomların</a:t>
            </a:r>
            <a:r>
              <a:rPr lang="tr-TR" u="sng" dirty="0" smtClean="0"/>
              <a:t> belirlenmesinde ve adlandırılmasında etkili olur.</a:t>
            </a:r>
          </a:p>
          <a:p>
            <a:r>
              <a:rPr lang="tr-TR" dirty="0" smtClean="0"/>
              <a:t> Karasal </a:t>
            </a:r>
            <a:r>
              <a:rPr lang="tr-TR" dirty="0" err="1" smtClean="0"/>
              <a:t>biyom</a:t>
            </a:r>
            <a:r>
              <a:rPr lang="tr-TR" dirty="0" smtClean="0"/>
              <a:t> tipleri doğada kesin sınırlarla birbirlerinden ayrılmasalar da dünya üzerinde </a:t>
            </a:r>
            <a:r>
              <a:rPr lang="tr-TR" b="1" dirty="0" smtClean="0"/>
              <a:t>orman, çayır ve çöl </a:t>
            </a:r>
            <a:r>
              <a:rPr lang="tr-TR" b="1" dirty="0" err="1" smtClean="0"/>
              <a:t>biyomları</a:t>
            </a:r>
            <a:r>
              <a:rPr lang="tr-TR" b="1" dirty="0" smtClean="0"/>
              <a:t> olmak üzere başlıca üç grupta incelenir.</a:t>
            </a:r>
            <a:endParaRPr lang="tr-TR" dirty="0"/>
          </a:p>
        </p:txBody>
      </p:sp>
      <p:pic>
        <p:nvPicPr>
          <p:cNvPr id="4" name="Picture 23" descr="forest_wallpaper_09_1024x768"/>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graphicFrame>
        <p:nvGraphicFramePr>
          <p:cNvPr id="5" name="Group 24"/>
          <p:cNvGraphicFramePr>
            <a:graphicFrameLocks/>
          </p:cNvGraphicFramePr>
          <p:nvPr/>
        </p:nvGraphicFramePr>
        <p:xfrm>
          <a:off x="457200" y="381000"/>
          <a:ext cx="8229600" cy="5715001"/>
        </p:xfrm>
        <a:graphic>
          <a:graphicData uri="http://schemas.openxmlformats.org/drawingml/2006/table">
            <a:tbl>
              <a:tblPr/>
              <a:tblGrid>
                <a:gridCol w="2743200"/>
                <a:gridCol w="2743200"/>
                <a:gridCol w="2743200"/>
              </a:tblGrid>
              <a:tr h="5667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5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Biyom</a:t>
                      </a:r>
                      <a:endParaRPr kumimoji="0" lang="tr-TR" sz="25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5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Bitki Örtüsü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5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Hayvanlar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51482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9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Tropikal  Yağmur Ormanları</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75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5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Sürekli yeşil kalan, yayvan yapraklı ağaçlardan oluşan ormanlar, otsu ve kısa boylu bitkiler</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5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Fil, şempanze, orangutan, yarasa, kartal, yılan, kertenkele, kurbağa, domuz, antilop, kaplan, jaguar, leopar, yılan, diğer kuş türleri, kelebek türleri, böcek türleri</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alpha val="50000"/>
                      </a:srgb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ppt_x"/>
                                          </p:val>
                                        </p:tav>
                                        <p:tav tm="100000">
                                          <p:val>
                                            <p:strVal val="#ppt_x"/>
                                          </p:val>
                                        </p:tav>
                                      </p:tavLst>
                                    </p:anim>
                                    <p:anim calcmode="lin" valueType="num">
                                      <p:cBhvr additive="base">
                                        <p:cTn id="8" dur="5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Picture 5" descr="Rain_forest"/>
          <p:cNvPicPr>
            <a:picLocks noGrp="1" noChangeAspect="1" noChangeArrowheads="1"/>
          </p:cNvPicPr>
          <p:nvPr>
            <p:ph sz="quarter" idx="1"/>
          </p:nvPr>
        </p:nvPicPr>
        <p:blipFill>
          <a:blip r:embed="rId2" cstate="print"/>
          <a:srcRect/>
          <a:stretch>
            <a:fillRect/>
          </a:stretch>
        </p:blipFill>
        <p:spPr bwMode="auto">
          <a:xfrm>
            <a:off x="361752" y="107808"/>
            <a:ext cx="8530728" cy="675019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4)">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p:txBody>
          <a:bodyPr/>
          <a:lstStyle/>
          <a:p>
            <a:endParaRPr lang="tr-TR"/>
          </a:p>
        </p:txBody>
      </p:sp>
      <p:pic>
        <p:nvPicPr>
          <p:cNvPr id="8197" name="Picture 5" descr="8858"/>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wheel(4)">
                                      <p:cBhvr>
                                        <p:cTn id="7" dur="20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smtClean="0"/>
              <a:t>Ilıman Bölge Yaprak Döken Ormanları</a:t>
            </a:r>
            <a:endParaRPr lang="tr-TR" dirty="0"/>
          </a:p>
        </p:txBody>
      </p:sp>
      <p:sp>
        <p:nvSpPr>
          <p:cNvPr id="3" name="2 İçerik Yer Tutucusu"/>
          <p:cNvSpPr>
            <a:spLocks noGrp="1"/>
          </p:cNvSpPr>
          <p:nvPr>
            <p:ph sz="quarter" idx="1"/>
          </p:nvPr>
        </p:nvSpPr>
        <p:spPr>
          <a:solidFill>
            <a:srgbClr val="00B050"/>
          </a:solidFill>
        </p:spPr>
        <p:txBody>
          <a:bodyPr>
            <a:normAutofit fontScale="85000" lnSpcReduction="20000"/>
          </a:bodyPr>
          <a:lstStyle/>
          <a:p>
            <a:r>
              <a:rPr lang="tr-TR" dirty="0" smtClean="0"/>
              <a:t>Orta enlemlerin ılıman kuşak özelliklerini gösteren bu ormanlarda geniş yapraklı ağaç türleri hakimdir.</a:t>
            </a:r>
          </a:p>
          <a:p>
            <a:r>
              <a:rPr lang="tr-TR" dirty="0" smtClean="0"/>
              <a:t> Kurak ve yağışlı mevsimlere uyum sağlamış ağaç türleri kışın yapraklarını döker, ilkbaharla birlikte tekrar yapraklanır.</a:t>
            </a:r>
          </a:p>
          <a:p>
            <a:r>
              <a:rPr lang="tr-TR" dirty="0" smtClean="0"/>
              <a:t> Bitki örtüsünü oluşturan ağaç türleri çok sık olarak yan yana sıralanmıştır; ancak yağmur ormanlarındaki ağaçlardan daha kısa boyludur.</a:t>
            </a:r>
          </a:p>
          <a:p>
            <a:r>
              <a:rPr lang="tr-TR" dirty="0" smtClean="0"/>
              <a:t>Ağaçların altında çalı ve ot tabakası iyi gelişmiştir. </a:t>
            </a:r>
          </a:p>
          <a:p>
            <a:r>
              <a:rPr lang="tr-TR" dirty="0" smtClean="0"/>
              <a:t> İklimsel özellikleri arasında belirgin olarak; kış aylarında oluşan don olayları, yeterli nemin olması yani kuraklık olmaması, mevsimler arasında görülen farklılıklar göze çarpar.</a:t>
            </a:r>
          </a:p>
          <a:p>
            <a:r>
              <a:rPr lang="tr-TR" dirty="0" smtClean="0"/>
              <a:t> Kayın, akçaağaç, meşe, ceviz, ıhlamur, kavak gibi ağaç türleri ile geyik, ayı, sincap, tilki, vaşak gibi hayvan türleri bu </a:t>
            </a:r>
            <a:r>
              <a:rPr lang="tr-TR" dirty="0" err="1" smtClean="0"/>
              <a:t>biyomun</a:t>
            </a:r>
            <a:r>
              <a:rPr lang="tr-TR" dirty="0" smtClean="0"/>
              <a:t> tipik canlılarını oluşturur.</a:t>
            </a:r>
            <a:endParaRPr lang="tr-TR"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4" name="Group 4"/>
          <p:cNvGraphicFramePr>
            <a:graphicFrameLocks noGrp="1"/>
          </p:cNvGraphicFramePr>
          <p:nvPr>
            <p:ph/>
          </p:nvPr>
        </p:nvGraphicFramePr>
        <p:xfrm>
          <a:off x="457200" y="381000"/>
          <a:ext cx="8229600" cy="5715001"/>
        </p:xfrm>
        <a:graphic>
          <a:graphicData uri="http://schemas.openxmlformats.org/drawingml/2006/table">
            <a:tbl>
              <a:tblPr/>
              <a:tblGrid>
                <a:gridCol w="2743200"/>
                <a:gridCol w="2743200"/>
                <a:gridCol w="2743200"/>
              </a:tblGrid>
              <a:tr h="7096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Biyom</a:t>
                      </a:r>
                      <a:endPar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Bitki Örtüsü</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Hayvanlar</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50053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32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Ilıman,    Yaprak Döken Ormanlar</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Sonbaharda yapraklarını döken ağaçlardan oluşan ormanlar, orman altı florası</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Kartal, ayı, sincap, fare, gelincik, samur, sansar, karaca, geyik, çakal, köstebek, kurbağa, timsah, sürüngen, kuş ve böcek türleri</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75000"/>
                        <a:alpha val="50000"/>
                      </a:schemeClr>
                    </a:solidFill>
                  </a:tcPr>
                </a:tc>
              </a:tr>
            </a:tbl>
          </a:graphicData>
        </a:graphic>
      </p:graphicFrame>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0" fill="hold"/>
                                        <p:tgtEl>
                                          <p:spTgt spid="25604"/>
                                        </p:tgtEl>
                                        <p:attrNameLst>
                                          <p:attrName>ppt_x</p:attrName>
                                        </p:attrNameLst>
                                      </p:cBhvr>
                                      <p:tavLst>
                                        <p:tav tm="0">
                                          <p:val>
                                            <p:strVal val="#ppt_x"/>
                                          </p:val>
                                        </p:tav>
                                        <p:tav tm="100000">
                                          <p:val>
                                            <p:strVal val="#ppt_x"/>
                                          </p:val>
                                        </p:tav>
                                      </p:tavLst>
                                    </p:anim>
                                    <p:anim calcmode="lin" valueType="num">
                                      <p:cBhvr additive="base">
                                        <p:cTn id="8" dur="5000" fill="hold"/>
                                        <p:tgtEl>
                                          <p:spTgt spid="25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normAutofit lnSpcReduction="10000"/>
          </a:bodyPr>
          <a:lstStyle/>
          <a:p>
            <a:r>
              <a:rPr lang="tr-TR" dirty="0" smtClean="0"/>
              <a:t>Biyosfer içerisinde canlı türlerinin dağılışını ve bu dağılışa etki eden faktörleri inceleyen bilim dalına </a:t>
            </a:r>
            <a:r>
              <a:rPr lang="tr-TR" b="1" dirty="0" err="1" smtClean="0"/>
              <a:t>biyocoğrafya</a:t>
            </a:r>
            <a:r>
              <a:rPr lang="tr-TR" b="1" dirty="0" smtClean="0"/>
              <a:t> </a:t>
            </a:r>
            <a:r>
              <a:rPr lang="tr-TR" dirty="0" smtClean="0"/>
              <a:t>denir.</a:t>
            </a:r>
          </a:p>
          <a:p>
            <a:r>
              <a:rPr lang="tr-TR" b="1" dirty="0" smtClean="0"/>
              <a:t>Bitki ve Hayvanların Yeryüzündeki Dağılımını Etkileyen Faktörler:</a:t>
            </a:r>
          </a:p>
          <a:p>
            <a:r>
              <a:rPr lang="tr-TR" dirty="0" smtClean="0"/>
              <a:t>Bitki ve hayvanların coğrafik dağılımını etkileyen faktörler dört gruba ayrılır.</a:t>
            </a:r>
          </a:p>
          <a:p>
            <a:r>
              <a:rPr lang="tr-TR" b="1" dirty="0" smtClean="0"/>
              <a:t>1. Türün dağılımı</a:t>
            </a:r>
          </a:p>
          <a:p>
            <a:r>
              <a:rPr lang="tr-TR" b="1" dirty="0" smtClean="0"/>
              <a:t>2. Davranış ve habitat seçimi </a:t>
            </a:r>
          </a:p>
          <a:p>
            <a:r>
              <a:rPr lang="tr-TR" b="1" dirty="0" smtClean="0"/>
              <a:t>3. </a:t>
            </a:r>
            <a:r>
              <a:rPr lang="tr-TR" b="1" dirty="0" err="1" smtClean="0"/>
              <a:t>Biyotik</a:t>
            </a:r>
            <a:r>
              <a:rPr lang="tr-TR" b="1" dirty="0" smtClean="0"/>
              <a:t> (canlı) faktörler</a:t>
            </a:r>
          </a:p>
          <a:p>
            <a:r>
              <a:rPr lang="tr-TR" b="1" dirty="0" smtClean="0"/>
              <a:t>4. </a:t>
            </a:r>
            <a:r>
              <a:rPr lang="tr-TR" b="1" dirty="0" err="1" smtClean="0"/>
              <a:t>Abiyotik</a:t>
            </a:r>
            <a:r>
              <a:rPr lang="tr-TR" b="1" dirty="0" smtClean="0"/>
              <a:t> (cansız) faktörler</a:t>
            </a:r>
            <a:endParaRPr lang="tr-T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İğne Yapraklı (Kozalaklı) Ormanlar</a:t>
            </a:r>
            <a:endParaRPr lang="tr-TR" dirty="0"/>
          </a:p>
        </p:txBody>
      </p:sp>
      <p:sp>
        <p:nvSpPr>
          <p:cNvPr id="3" name="2 İçerik Yer Tutucusu"/>
          <p:cNvSpPr>
            <a:spLocks noGrp="1"/>
          </p:cNvSpPr>
          <p:nvPr>
            <p:ph sz="quarter" idx="1"/>
          </p:nvPr>
        </p:nvSpPr>
        <p:spPr>
          <a:solidFill>
            <a:srgbClr val="92D050"/>
          </a:solidFill>
        </p:spPr>
        <p:txBody>
          <a:bodyPr>
            <a:normAutofit fontScale="92500"/>
          </a:bodyPr>
          <a:lstStyle/>
          <a:p>
            <a:r>
              <a:rPr lang="tr-TR" dirty="0" smtClean="0"/>
              <a:t> Yüksek enlemli ve yüksek rakıma sahip alanlarda yer alır.</a:t>
            </a:r>
          </a:p>
          <a:p>
            <a:r>
              <a:rPr lang="tr-TR" dirty="0" smtClean="0"/>
              <a:t> Dünya üzerinde bölgesel değil daha çok parçalı yayılışa sahiptir.</a:t>
            </a:r>
          </a:p>
          <a:p>
            <a:r>
              <a:rPr lang="tr-TR" dirty="0" smtClean="0"/>
              <a:t> </a:t>
            </a:r>
            <a:r>
              <a:rPr lang="tr-TR" dirty="0" err="1" smtClean="0"/>
              <a:t>Herdem</a:t>
            </a:r>
            <a:r>
              <a:rPr lang="tr-TR" dirty="0" smtClean="0"/>
              <a:t> yeşil olan ağaç türleri yapraklarını tamamen dökmezler.</a:t>
            </a:r>
          </a:p>
          <a:p>
            <a:r>
              <a:rPr lang="tr-TR" dirty="0" smtClean="0"/>
              <a:t> Çam, köknar, ladin gibi ağaç türleri bu </a:t>
            </a:r>
            <a:r>
              <a:rPr lang="tr-TR" dirty="0" err="1" smtClean="0"/>
              <a:t>biyomun</a:t>
            </a:r>
            <a:r>
              <a:rPr lang="tr-TR" dirty="0" smtClean="0"/>
              <a:t> karakteristik bitkilerini oluşturur.</a:t>
            </a:r>
          </a:p>
          <a:p>
            <a:r>
              <a:rPr lang="tr-TR" dirty="0" smtClean="0"/>
              <a:t> Kuzey bölgelerde iğne yapraklı ormanların yayılış gösterdiği alanlarda, şiddetli don olayları ve soğuk kış mevsimi hakimdir.</a:t>
            </a:r>
          </a:p>
          <a:p>
            <a:r>
              <a:rPr lang="tr-TR" dirty="0" smtClean="0"/>
              <a:t> Kirpi, köstebek, çakal, kurt, alageyik, baykuş, kartal gibi hayvanlar bu </a:t>
            </a:r>
            <a:r>
              <a:rPr lang="tr-TR" dirty="0" err="1" smtClean="0"/>
              <a:t>biyomun</a:t>
            </a:r>
            <a:r>
              <a:rPr lang="tr-TR" dirty="0" smtClean="0"/>
              <a:t> önemli hayvan türlerini oluşturur.</a:t>
            </a:r>
            <a:endParaRPr lang="tr-TR"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İğne Yapraklı (Kozalaklı) Ormanlar</a:t>
            </a:r>
            <a:endParaRPr lang="tr-TR" dirty="0"/>
          </a:p>
        </p:txBody>
      </p:sp>
      <p:sp>
        <p:nvSpPr>
          <p:cNvPr id="3" name="2 İçerik Yer Tutucusu"/>
          <p:cNvSpPr>
            <a:spLocks noGrp="1"/>
          </p:cNvSpPr>
          <p:nvPr>
            <p:ph sz="quarter" idx="1"/>
          </p:nvPr>
        </p:nvSpPr>
        <p:spPr/>
        <p:txBody>
          <a:bodyPr>
            <a:normAutofit fontScale="92500"/>
          </a:bodyPr>
          <a:lstStyle/>
          <a:p>
            <a:r>
              <a:rPr lang="tr-TR" dirty="0" smtClean="0"/>
              <a:t> Yüksek enlemli ve yüksek rakıma sahip alanlarda yer alır.</a:t>
            </a:r>
          </a:p>
          <a:p>
            <a:r>
              <a:rPr lang="tr-TR" dirty="0" smtClean="0"/>
              <a:t> Dünya üzerinde bölgesel değil daha çok parçalı yayılışa sahiptir.</a:t>
            </a:r>
          </a:p>
          <a:p>
            <a:r>
              <a:rPr lang="tr-TR" dirty="0" smtClean="0"/>
              <a:t> </a:t>
            </a:r>
            <a:r>
              <a:rPr lang="tr-TR" dirty="0" err="1" smtClean="0"/>
              <a:t>Herdem</a:t>
            </a:r>
            <a:r>
              <a:rPr lang="tr-TR" dirty="0" smtClean="0"/>
              <a:t> yeşil olan ağaç türleri yapraklarını tamamen dökmezler.</a:t>
            </a:r>
          </a:p>
          <a:p>
            <a:r>
              <a:rPr lang="tr-TR" dirty="0" smtClean="0"/>
              <a:t> Çam, köknar, ladin gibi ağaç türleri bu </a:t>
            </a:r>
            <a:r>
              <a:rPr lang="tr-TR" dirty="0" err="1" smtClean="0"/>
              <a:t>biyomun</a:t>
            </a:r>
            <a:r>
              <a:rPr lang="tr-TR" dirty="0" smtClean="0"/>
              <a:t> karakteristik bitkilerini oluşturur.</a:t>
            </a:r>
          </a:p>
          <a:p>
            <a:r>
              <a:rPr lang="tr-TR" dirty="0" smtClean="0"/>
              <a:t> Kuzey bölgelerde iğne yapraklı ormanların yayılış gösterdiği alanlarda, şiddetli don olayları ve soğuk kış mevsimi hakimdir.</a:t>
            </a:r>
          </a:p>
          <a:p>
            <a:r>
              <a:rPr lang="tr-TR" dirty="0" smtClean="0"/>
              <a:t> Kirpi, köstebek, çakal, kurt, alageyik, baykuş, kartal gibi hayvanlar bu </a:t>
            </a:r>
            <a:r>
              <a:rPr lang="tr-TR" dirty="0" err="1" smtClean="0"/>
              <a:t>biyomun</a:t>
            </a:r>
            <a:r>
              <a:rPr lang="tr-TR" dirty="0" smtClean="0"/>
              <a:t> önemli hayvan türlerini oluşturur.</a:t>
            </a:r>
            <a:endParaRPr lang="tr-TR" dirty="0"/>
          </a:p>
        </p:txBody>
      </p:sp>
      <p:pic>
        <p:nvPicPr>
          <p:cNvPr id="4" name="Picture 4" descr="boreal%20forest-jj-001"/>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graphicFrame>
        <p:nvGraphicFramePr>
          <p:cNvPr id="5" name="Group 5"/>
          <p:cNvGraphicFramePr>
            <a:graphicFrameLocks/>
          </p:cNvGraphicFramePr>
          <p:nvPr/>
        </p:nvGraphicFramePr>
        <p:xfrm>
          <a:off x="457200" y="381000"/>
          <a:ext cx="8229600" cy="5715001"/>
        </p:xfrm>
        <a:graphic>
          <a:graphicData uri="http://schemas.openxmlformats.org/drawingml/2006/table">
            <a:tbl>
              <a:tblPr/>
              <a:tblGrid>
                <a:gridCol w="2743200"/>
                <a:gridCol w="2743200"/>
                <a:gridCol w="2743200"/>
              </a:tblGrid>
              <a:tr h="6461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Biyom</a:t>
                      </a:r>
                      <a:endPar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Bitki Örtüsü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Hayvanlar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50688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İğne Yapraklı Ormanlar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Tayga, </a:t>
                      </a:r>
                      <a:r>
                        <a:rPr kumimoji="0" lang="tr-TR" sz="28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boreal</a:t>
                      </a: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 ormanları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Samur, vizon, vaşak, kunduz, geyik, ayı, tilki, kartal, kurt, baykuş, su samuru, kar tavşanı, kutup porsuğu, kuş ve böcekler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alpha val="50000"/>
                      </a:srgb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ÇAYIR BİYOMLARI</a:t>
            </a:r>
            <a:endParaRPr lang="tr-TR" dirty="0"/>
          </a:p>
        </p:txBody>
      </p:sp>
      <p:sp>
        <p:nvSpPr>
          <p:cNvPr id="3" name="2 İçerik Yer Tutucusu"/>
          <p:cNvSpPr>
            <a:spLocks noGrp="1"/>
          </p:cNvSpPr>
          <p:nvPr>
            <p:ph sz="quarter" idx="1"/>
          </p:nvPr>
        </p:nvSpPr>
        <p:spPr>
          <a:solidFill>
            <a:schemeClr val="tx2">
              <a:lumMod val="60000"/>
              <a:lumOff val="40000"/>
            </a:schemeClr>
          </a:solidFill>
        </p:spPr>
        <p:txBody>
          <a:bodyPr>
            <a:normAutofit fontScale="85000" lnSpcReduction="20000"/>
          </a:bodyPr>
          <a:lstStyle/>
          <a:p>
            <a:r>
              <a:rPr lang="tr-TR" dirty="0" smtClean="0"/>
              <a:t>Ağışların çölleşmeye izin vermediği ancak orman oluşumu için yetersiz kaldığı alanlarda oluşur. </a:t>
            </a:r>
          </a:p>
          <a:p>
            <a:r>
              <a:rPr lang="tr-TR" dirty="0" smtClean="0"/>
              <a:t> Birbirini izleyen yağışlı ve kuru mevsimler hakimdir.</a:t>
            </a:r>
          </a:p>
          <a:p>
            <a:r>
              <a:rPr lang="tr-TR" dirty="0" smtClean="0"/>
              <a:t> İklimin en belirgin özelliği uzun dönem kurak süren yaz ayları ve karlarla kaplı soğuk kış aylarıdır.</a:t>
            </a:r>
          </a:p>
          <a:p>
            <a:r>
              <a:rPr lang="tr-TR" dirty="0" smtClean="0"/>
              <a:t> Toprak besin elementleri ve organik maddeler (humus) bakımından oldukça zengindir.  Toprağın humus bakımından zengin olması, bu alanların tarım alanları olarak kullanılmasına yol açar.</a:t>
            </a:r>
          </a:p>
          <a:p>
            <a:r>
              <a:rPr lang="tr-TR" dirty="0" smtClean="0"/>
              <a:t> Birçok bitki türü soğuk kış aylarında korunan yeraltı gövdelerine sahiptir.</a:t>
            </a:r>
          </a:p>
          <a:p>
            <a:r>
              <a:rPr lang="tr-TR" dirty="0" smtClean="0"/>
              <a:t> Bitki örtüsünü oluşturan çeşitli ot türleri, toprak üstü örtüsü olarak toprağı korur, suyu tutar, kaynak sularını toplar ve kirlenen havayı temizler.</a:t>
            </a:r>
          </a:p>
          <a:p>
            <a:r>
              <a:rPr lang="tr-TR" dirty="0" smtClean="0"/>
              <a:t> İri vücutlu birçok otçul memeli yabani ve evcil hayvanların barındığı alanlardır</a:t>
            </a:r>
            <a:endParaRPr lang="tr-TR"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image016"/>
          <p:cNvPicPr>
            <a:picLocks noChangeAspect="1" noChangeArrowheads="1"/>
          </p:cNvPicPr>
          <p:nvPr/>
        </p:nvPicPr>
        <p:blipFill>
          <a:blip r:embed="rId2" cstate="print"/>
          <a:srcRect/>
          <a:stretch>
            <a:fillRect/>
          </a:stretch>
        </p:blipFill>
        <p:spPr bwMode="auto">
          <a:xfrm>
            <a:off x="0" y="0"/>
            <a:ext cx="9144000" cy="6973888"/>
          </a:xfrm>
          <a:prstGeom prst="rect">
            <a:avLst/>
          </a:prstGeom>
          <a:noFill/>
        </p:spPr>
      </p:pic>
      <p:graphicFrame>
        <p:nvGraphicFramePr>
          <p:cNvPr id="24597" name="Group 21"/>
          <p:cNvGraphicFramePr>
            <a:graphicFrameLocks noGrp="1"/>
          </p:cNvGraphicFramePr>
          <p:nvPr>
            <p:ph/>
          </p:nvPr>
        </p:nvGraphicFramePr>
        <p:xfrm>
          <a:off x="457200" y="381000"/>
          <a:ext cx="8229600" cy="5715000"/>
        </p:xfrm>
        <a:graphic>
          <a:graphicData uri="http://schemas.openxmlformats.org/drawingml/2006/table">
            <a:tbl>
              <a:tblPr/>
              <a:tblGrid>
                <a:gridCol w="2743200"/>
                <a:gridCol w="2743200"/>
                <a:gridCol w="2743200"/>
              </a:tblGrid>
              <a:tr h="8001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Biyom</a:t>
                      </a:r>
                      <a:endPar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Bitki Örtüsü</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Hayvanlar</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49149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32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Ilıman Çayırlar</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Çeşitli otlar (step, çayır, </a:t>
                      </a:r>
                      <a:r>
                        <a:rPr kumimoji="0" lang="tr-TR" sz="28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preri</a:t>
                      </a: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60000"/>
                        <a:lumOff val="4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Lama, bizon, antilop, zebra, zürafa, fil, geyik, kanguru, yırtıcı kuşlar, </a:t>
                      </a:r>
                      <a:r>
                        <a:rPr kumimoji="0" lang="tr-TR" sz="28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bufalo</a:t>
                      </a: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 yabani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alpha val="50000"/>
                      </a:schemeClr>
                    </a:solidFill>
                  </a:tcPr>
                </a:tc>
              </a:tr>
            </a:tbl>
          </a:graphicData>
        </a:graphic>
      </p:graphicFrame>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24597"/>
                                        </p:tgtEl>
                                        <p:attrNameLst>
                                          <p:attrName>style.visibility</p:attrName>
                                        </p:attrNameLst>
                                      </p:cBhvr>
                                      <p:to>
                                        <p:strVal val="visible"/>
                                      </p:to>
                                    </p:set>
                                    <p:anim calcmode="lin" valueType="num">
                                      <p:cBhvr additive="base">
                                        <p:cTn id="7" dur="5000" fill="hold"/>
                                        <p:tgtEl>
                                          <p:spTgt spid="24597"/>
                                        </p:tgtEl>
                                        <p:attrNameLst>
                                          <p:attrName>ppt_x</p:attrName>
                                        </p:attrNameLst>
                                      </p:cBhvr>
                                      <p:tavLst>
                                        <p:tav tm="0">
                                          <p:val>
                                            <p:strVal val="#ppt_x"/>
                                          </p:val>
                                        </p:tav>
                                        <p:tav tm="100000">
                                          <p:val>
                                            <p:strVal val="#ppt_x"/>
                                          </p:val>
                                        </p:tav>
                                      </p:tavLst>
                                    </p:anim>
                                    <p:anim calcmode="lin" valueType="num">
                                      <p:cBhvr additive="base">
                                        <p:cTn id="8" dur="5000" fill="hold"/>
                                        <p:tgtEl>
                                          <p:spTgt spid="245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ÇÖL BİYOMLARI</a:t>
            </a:r>
            <a:endParaRPr lang="tr-TR" dirty="0"/>
          </a:p>
        </p:txBody>
      </p:sp>
      <p:sp>
        <p:nvSpPr>
          <p:cNvPr id="3" name="2 İçerik Yer Tutucusu"/>
          <p:cNvSpPr>
            <a:spLocks noGrp="1"/>
          </p:cNvSpPr>
          <p:nvPr>
            <p:ph sz="quarter" idx="1"/>
          </p:nvPr>
        </p:nvSpPr>
        <p:spPr>
          <a:solidFill>
            <a:schemeClr val="accent1">
              <a:lumMod val="40000"/>
              <a:lumOff val="60000"/>
            </a:schemeClr>
          </a:solidFill>
        </p:spPr>
        <p:txBody>
          <a:bodyPr>
            <a:normAutofit/>
          </a:bodyPr>
          <a:lstStyle/>
          <a:p>
            <a:r>
              <a:rPr lang="tr-TR" sz="1800" dirty="0" smtClean="0"/>
              <a:t>Yeryüzündeki karaların %35ʼine yakın bir kısmını kaplar.</a:t>
            </a:r>
          </a:p>
          <a:p>
            <a:r>
              <a:rPr lang="tr-TR" sz="1800" dirty="0" smtClean="0"/>
              <a:t> Toprak yüzeyi sıcaklığının 60°</a:t>
            </a:r>
            <a:r>
              <a:rPr lang="tr-TR" sz="1800" dirty="0" err="1" smtClean="0"/>
              <a:t>Cʼun</a:t>
            </a:r>
            <a:r>
              <a:rPr lang="tr-TR" sz="1800" dirty="0" smtClean="0"/>
              <a:t> üstüne çıktığı çok kurak alanlardır.</a:t>
            </a:r>
          </a:p>
          <a:p>
            <a:r>
              <a:rPr lang="tr-TR" sz="1800" dirty="0" smtClean="0"/>
              <a:t> Yıllık ortalama yağış miktarı oldukça düşük olup, yağış yıl içinde düzensiz dağılım gösterir.  Sıcaklık gün içinde ve mevsimler arasında büyük farklılık gösterir.</a:t>
            </a:r>
          </a:p>
          <a:p>
            <a:r>
              <a:rPr lang="tr-TR" sz="1800" dirty="0" smtClean="0"/>
              <a:t> Çöl ortamındaki bitki ve hayvan türleri su kıtlığına karşı uyum mekanizmaları geliştirmiştir.</a:t>
            </a:r>
          </a:p>
          <a:p>
            <a:r>
              <a:rPr lang="tr-TR" sz="1800" dirty="0" smtClean="0"/>
              <a:t> Bitki örtüsünü daha çok su depolama özelliği olan kaktüsler ile kökleri oldukça derinlere uzanan çöl çalıları oluşturur.  Çöl çalıları ve kaktüs gibi bitki türleri arasında su kıtlığına karşı rekabeti azaltmak için geniş mesafeler ve boşluklar bulunur.</a:t>
            </a:r>
          </a:p>
          <a:p>
            <a:r>
              <a:rPr lang="tr-TR" sz="1800" dirty="0" smtClean="0"/>
              <a:t> Çöl bitkilerinin büyüme mevsimi oldukça kısa olduğu için gelişmeleri oldukça hızlıdır.</a:t>
            </a:r>
          </a:p>
          <a:p>
            <a:r>
              <a:rPr lang="tr-TR" sz="1800" dirty="0" smtClean="0"/>
              <a:t> Yeryüzünün bazı bölgelerinde sıcaklığın –30°</a:t>
            </a:r>
            <a:r>
              <a:rPr lang="tr-TR" sz="1800" dirty="0" err="1" smtClean="0"/>
              <a:t>Cʼun</a:t>
            </a:r>
            <a:r>
              <a:rPr lang="tr-TR" sz="1800" dirty="0" smtClean="0"/>
              <a:t> altına düştüğü soğuk çöllere rastlanır. Soğuk çöllerde sıcak çöllere göre nem oranı biraz daha fazladır.</a:t>
            </a:r>
          </a:p>
          <a:p>
            <a:r>
              <a:rPr lang="tr-TR" sz="1800" dirty="0" smtClean="0"/>
              <a:t> Çölde yaşayan hayvanlara sürüngenler, böcekler ve keseli fare gibi kemirgenler örnek olarak verilebilir.</a:t>
            </a:r>
            <a:endParaRPr lang="tr-TR" sz="1800"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col_resimleri1"/>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graphicFrame>
        <p:nvGraphicFramePr>
          <p:cNvPr id="20485" name="Group 5"/>
          <p:cNvGraphicFramePr>
            <a:graphicFrameLocks noGrp="1"/>
          </p:cNvGraphicFramePr>
          <p:nvPr>
            <p:ph/>
          </p:nvPr>
        </p:nvGraphicFramePr>
        <p:xfrm>
          <a:off x="457200" y="381000"/>
          <a:ext cx="8229600" cy="5715001"/>
        </p:xfrm>
        <a:graphic>
          <a:graphicData uri="http://schemas.openxmlformats.org/drawingml/2006/table">
            <a:tbl>
              <a:tblPr/>
              <a:tblGrid>
                <a:gridCol w="2743200"/>
                <a:gridCol w="2743200"/>
                <a:gridCol w="2743200"/>
              </a:tblGrid>
              <a:tr h="6461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Biyom</a:t>
                      </a:r>
                      <a:endPar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Bitki Örtüsü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Hayvanlar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50688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Çöl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alpha val="49804"/>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Su tutabilen bitkiler (kaktüs vb.), çalılıklar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33FF">
                        <a:alpha val="49804"/>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Deve, yılan, kertenkele, örümcek, yarasa, yer sincabı, akbaba, karınca, çöl kurbağası, bazı böcek ve kuş türleri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50">
                        <a:alpha val="50000"/>
                      </a:srgbClr>
                    </a:solidFill>
                  </a:tcPr>
                </a:tc>
              </a:tr>
            </a:tbl>
          </a:graphicData>
        </a:graphic>
      </p:graphicFrame>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20485"/>
                                        </p:tgtEl>
                                        <p:attrNameLst>
                                          <p:attrName>style.visibility</p:attrName>
                                        </p:attrNameLst>
                                      </p:cBhvr>
                                      <p:to>
                                        <p:strVal val="visible"/>
                                      </p:to>
                                    </p:set>
                                    <p:anim calcmode="lin" valueType="num">
                                      <p:cBhvr additive="base">
                                        <p:cTn id="7" dur="1000" fill="hold"/>
                                        <p:tgtEl>
                                          <p:spTgt spid="20485"/>
                                        </p:tgtEl>
                                        <p:attrNameLst>
                                          <p:attrName>ppt_x</p:attrName>
                                        </p:attrNameLst>
                                      </p:cBhvr>
                                      <p:tavLst>
                                        <p:tav tm="0">
                                          <p:val>
                                            <p:strVal val="#ppt_x"/>
                                          </p:val>
                                        </p:tav>
                                        <p:tav tm="100000">
                                          <p:val>
                                            <p:strVal val="#ppt_x"/>
                                          </p:val>
                                        </p:tav>
                                      </p:tavLst>
                                    </p:anim>
                                    <p:anim calcmode="lin" valueType="num">
                                      <p:cBhvr additive="base">
                                        <p:cTn id="8" dur="1000" fill="hold"/>
                                        <p:tgtEl>
                                          <p:spTgt spid="204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SUCUL BİYOMLAR</a:t>
            </a:r>
            <a:endParaRPr lang="tr-TR" dirty="0"/>
          </a:p>
        </p:txBody>
      </p:sp>
      <p:sp>
        <p:nvSpPr>
          <p:cNvPr id="3" name="2 İçerik Yer Tutucusu"/>
          <p:cNvSpPr>
            <a:spLocks noGrp="1"/>
          </p:cNvSpPr>
          <p:nvPr>
            <p:ph sz="quarter" idx="1"/>
          </p:nvPr>
        </p:nvSpPr>
        <p:spPr/>
        <p:txBody>
          <a:bodyPr/>
          <a:lstStyle/>
          <a:p>
            <a:r>
              <a:rPr lang="tr-TR" dirty="0" smtClean="0"/>
              <a:t>Biyosferin en büyük bölümünü kaplayan sucul </a:t>
            </a:r>
            <a:r>
              <a:rPr lang="tr-TR" dirty="0" err="1" smtClean="0"/>
              <a:t>biyomlar</a:t>
            </a:r>
            <a:r>
              <a:rPr lang="tr-TR" dirty="0" smtClean="0"/>
              <a:t> tatlı su ve tuzlu su </a:t>
            </a:r>
            <a:r>
              <a:rPr lang="tr-TR" dirty="0" err="1" smtClean="0"/>
              <a:t>biyomları</a:t>
            </a:r>
            <a:r>
              <a:rPr lang="tr-TR" dirty="0" smtClean="0"/>
              <a:t> olmak üzere iki grupta incelenir</a:t>
            </a:r>
          </a:p>
          <a:p>
            <a:r>
              <a:rPr lang="tr-TR" b="1" dirty="0" smtClean="0"/>
              <a:t>I. Tatlı Su </a:t>
            </a:r>
            <a:r>
              <a:rPr lang="tr-TR" b="1" dirty="0" err="1" smtClean="0"/>
              <a:t>Biyomları</a:t>
            </a:r>
            <a:endParaRPr lang="tr-TR" b="1" dirty="0" smtClean="0"/>
          </a:p>
          <a:p>
            <a:r>
              <a:rPr lang="tr-TR" dirty="0" smtClean="0"/>
              <a:t>Tatlı su </a:t>
            </a:r>
            <a:r>
              <a:rPr lang="tr-TR" dirty="0" err="1" smtClean="0"/>
              <a:t>biyomları</a:t>
            </a:r>
            <a:r>
              <a:rPr lang="tr-TR" dirty="0" smtClean="0"/>
              <a:t> durgun su kütleleri, hareketli su kütleleri ve sulak alanlardan oluşur</a:t>
            </a:r>
            <a:endParaRPr lang="tr-T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untitled"/>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graphicFrame>
        <p:nvGraphicFramePr>
          <p:cNvPr id="35845" name="Group 5"/>
          <p:cNvGraphicFramePr>
            <a:graphicFrameLocks noGrp="1"/>
          </p:cNvGraphicFramePr>
          <p:nvPr>
            <p:ph/>
          </p:nvPr>
        </p:nvGraphicFramePr>
        <p:xfrm>
          <a:off x="457200" y="381000"/>
          <a:ext cx="8229600" cy="5715001"/>
        </p:xfrm>
        <a:graphic>
          <a:graphicData uri="http://schemas.openxmlformats.org/drawingml/2006/table">
            <a:tbl>
              <a:tblPr/>
              <a:tblGrid>
                <a:gridCol w="2743200"/>
                <a:gridCol w="2743200"/>
                <a:gridCol w="2743200"/>
              </a:tblGrid>
              <a:tr h="7540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Biyom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Bitki Örtüsü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Hayvanlar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49609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Tatlı Su </a:t>
                      </a:r>
                    </a:p>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Biyomları</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Saz,  kamış,  nilüfer gibi bitkiler ve bitki planktonları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Balıklar, kurbağalar, bazı böcek türleri, solucanlar, yumuşakçalar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bl>
          </a:graphicData>
        </a:graphic>
      </p:graphicFrame>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anim calcmode="lin" valueType="num">
                                      <p:cBhvr additive="base">
                                        <p:cTn id="7" dur="5000" fill="hold"/>
                                        <p:tgtEl>
                                          <p:spTgt spid="35845"/>
                                        </p:tgtEl>
                                        <p:attrNameLst>
                                          <p:attrName>ppt_x</p:attrName>
                                        </p:attrNameLst>
                                      </p:cBhvr>
                                      <p:tavLst>
                                        <p:tav tm="0">
                                          <p:val>
                                            <p:strVal val="#ppt_x"/>
                                          </p:val>
                                        </p:tav>
                                        <p:tav tm="100000">
                                          <p:val>
                                            <p:strVal val="#ppt_x"/>
                                          </p:val>
                                        </p:tav>
                                      </p:tavLst>
                                    </p:anim>
                                    <p:anim calcmode="lin" valueType="num">
                                      <p:cBhvr additive="base">
                                        <p:cTn id="8" dur="5000" fill="hold"/>
                                        <p:tgtEl>
                                          <p:spTgt spid="358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Göl </a:t>
            </a:r>
            <a:r>
              <a:rPr lang="tr-TR" b="1" dirty="0" err="1" smtClean="0"/>
              <a:t>Biyomları</a:t>
            </a:r>
            <a:r>
              <a:rPr lang="tr-TR" b="1" dirty="0" smtClean="0"/>
              <a:t> (Durgun Su Kütleleri)</a:t>
            </a:r>
            <a:endParaRPr lang="tr-TR" dirty="0"/>
          </a:p>
        </p:txBody>
      </p:sp>
      <p:sp>
        <p:nvSpPr>
          <p:cNvPr id="3" name="2 İçerik Yer Tutucusu"/>
          <p:cNvSpPr>
            <a:spLocks noGrp="1"/>
          </p:cNvSpPr>
          <p:nvPr>
            <p:ph sz="quarter" idx="1"/>
          </p:nvPr>
        </p:nvSpPr>
        <p:spPr>
          <a:solidFill>
            <a:srgbClr val="00B0F0"/>
          </a:solidFill>
        </p:spPr>
        <p:txBody>
          <a:bodyPr>
            <a:normAutofit/>
          </a:bodyPr>
          <a:lstStyle/>
          <a:p>
            <a:r>
              <a:rPr lang="tr-TR" dirty="0" smtClean="0"/>
              <a:t>Göller ve gölcüklerden oluşur.</a:t>
            </a:r>
          </a:p>
          <a:p>
            <a:r>
              <a:rPr lang="tr-TR" dirty="0" smtClean="0"/>
              <a:t> Göl </a:t>
            </a:r>
            <a:r>
              <a:rPr lang="tr-TR" dirty="0" err="1" smtClean="0"/>
              <a:t>biyomlarının</a:t>
            </a:r>
            <a:r>
              <a:rPr lang="tr-TR" dirty="0" smtClean="0"/>
              <a:t> büyüklüğü birkaç metre karelik küçük gölcüklerden başlayıp binlerce kilometre karelik yüzey alanlarına sahip büyük göllere kadar değişir.</a:t>
            </a:r>
          </a:p>
          <a:p>
            <a:r>
              <a:rPr lang="tr-TR" dirty="0" smtClean="0"/>
              <a:t> Göl </a:t>
            </a:r>
            <a:r>
              <a:rPr lang="tr-TR" dirty="0" err="1" smtClean="0"/>
              <a:t>biyomlarında</a:t>
            </a:r>
            <a:r>
              <a:rPr lang="tr-TR" dirty="0" smtClean="0"/>
              <a:t> </a:t>
            </a:r>
            <a:r>
              <a:rPr lang="tr-TR" dirty="0" err="1" smtClean="0"/>
              <a:t>komüniteler</a:t>
            </a:r>
            <a:r>
              <a:rPr lang="tr-TR" dirty="0" smtClean="0"/>
              <a:t> suyun derinliğine ve kıyıya uzaklığına göre yayılış gösterir.</a:t>
            </a:r>
          </a:p>
          <a:p>
            <a:r>
              <a:rPr lang="tr-TR" dirty="0" smtClean="0"/>
              <a:t> </a:t>
            </a:r>
            <a:r>
              <a:rPr lang="tr-TR" dirty="0" err="1" smtClean="0"/>
              <a:t>Siyanobakteriler</a:t>
            </a:r>
            <a:r>
              <a:rPr lang="tr-TR" dirty="0" smtClean="0"/>
              <a:t>, algler, küçük kabuklular, kurbağa, sazan, levrek, göçmen su kuşları, köklü ve yüzücü eğreltiler, saz, kamış, nilüfer gibi canlılar göl </a:t>
            </a:r>
            <a:r>
              <a:rPr lang="tr-TR" dirty="0" err="1" smtClean="0"/>
              <a:t>biyomlarında</a:t>
            </a:r>
            <a:r>
              <a:rPr lang="tr-TR" dirty="0" smtClean="0"/>
              <a:t> yaşayan canlı örnekleridir.</a:t>
            </a:r>
            <a:endParaRPr lang="tr-T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110472" y="0"/>
            <a:ext cx="9254472" cy="68580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normAutofit fontScale="92500" lnSpcReduction="10000"/>
          </a:bodyPr>
          <a:lstStyle/>
          <a:p>
            <a:r>
              <a:rPr lang="tr-TR" dirty="0" smtClean="0"/>
              <a:t>Sıcaklık, su, güneş ışığı, rüzgar, kayalar ve toprak yapısı </a:t>
            </a:r>
            <a:r>
              <a:rPr lang="tr-TR" dirty="0" err="1" smtClean="0"/>
              <a:t>abiyotik</a:t>
            </a:r>
            <a:r>
              <a:rPr lang="tr-TR" dirty="0" smtClean="0"/>
              <a:t> faktörleri oluşturur. </a:t>
            </a:r>
          </a:p>
          <a:p>
            <a:r>
              <a:rPr lang="tr-TR" dirty="0" smtClean="0"/>
              <a:t>Bu faktörlerden sıcaklık, su ve güneş ışığı küresel ve bölgesel boyutta iklimi etkileyen faktörlerdir.</a:t>
            </a:r>
          </a:p>
          <a:p>
            <a:r>
              <a:rPr lang="tr-TR" dirty="0" smtClean="0"/>
              <a:t>Bitki ve hayvanların yeryüzündeki dağılımını büyük ölçüde iklimsel faktörler belirler.</a:t>
            </a:r>
          </a:p>
          <a:p>
            <a:r>
              <a:rPr lang="tr-TR" u="sng" dirty="0" smtClean="0"/>
              <a:t>İklim üzerinde değişikliğe yol açan başlıca etkenler arasında</a:t>
            </a:r>
            <a:r>
              <a:rPr lang="tr-TR" dirty="0" smtClean="0"/>
              <a:t>;</a:t>
            </a:r>
          </a:p>
          <a:p>
            <a:r>
              <a:rPr lang="tr-TR" dirty="0" smtClean="0"/>
              <a:t>– Hava akıntıları – Dağ sıralarının doğrultusu</a:t>
            </a:r>
          </a:p>
          <a:p>
            <a:r>
              <a:rPr lang="tr-TR" dirty="0" smtClean="0"/>
              <a:t>– Okyanus akıntıları – Yeryüzü şekillerinin yükseltisi ve eğimi</a:t>
            </a:r>
          </a:p>
          <a:p>
            <a:r>
              <a:rPr lang="tr-TR" dirty="0" smtClean="0"/>
              <a:t>– Kara parçalarının büyüklüğü – Mevsimsel etkiler</a:t>
            </a:r>
          </a:p>
          <a:p>
            <a:r>
              <a:rPr lang="tr-TR" dirty="0" smtClean="0"/>
              <a:t>yer alır.</a:t>
            </a:r>
            <a:endParaRPr lang="tr-T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395536" y="0"/>
            <a:ext cx="8136904" cy="68580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smtClean="0"/>
              <a:t>Akarsu </a:t>
            </a:r>
            <a:r>
              <a:rPr lang="tr-TR" b="1" dirty="0" err="1" smtClean="0"/>
              <a:t>Biyomları</a:t>
            </a:r>
            <a:r>
              <a:rPr lang="tr-TR" b="1" dirty="0" smtClean="0"/>
              <a:t> (Hareketli Su Kütleleri)</a:t>
            </a:r>
            <a:endParaRPr lang="tr-TR" dirty="0"/>
          </a:p>
        </p:txBody>
      </p:sp>
      <p:sp>
        <p:nvSpPr>
          <p:cNvPr id="3" name="2 İçerik Yer Tutucusu"/>
          <p:cNvSpPr>
            <a:spLocks noGrp="1"/>
          </p:cNvSpPr>
          <p:nvPr>
            <p:ph sz="quarter" idx="1"/>
          </p:nvPr>
        </p:nvSpPr>
        <p:spPr>
          <a:solidFill>
            <a:srgbClr val="00FFFF"/>
          </a:solidFill>
        </p:spPr>
        <p:txBody>
          <a:bodyPr>
            <a:normAutofit/>
          </a:bodyPr>
          <a:lstStyle/>
          <a:p>
            <a:r>
              <a:rPr lang="tr-TR" dirty="0" smtClean="0"/>
              <a:t>Akarsular tek yönlü akan su kütleleridir.</a:t>
            </a:r>
          </a:p>
          <a:p>
            <a:r>
              <a:rPr lang="tr-TR" dirty="0" smtClean="0"/>
              <a:t> Bir akarsuyun başlangıç kısmında akıntı hızı yüksektir. Ayrıca su, soğuk ve temiz olup, az miktarda mineral taşır. Bu bölgelerde sabit algler, süngerler ve kara yosunları yaşar.</a:t>
            </a:r>
          </a:p>
          <a:p>
            <a:r>
              <a:rPr lang="tr-TR" dirty="0" smtClean="0"/>
              <a:t> Akıntı hızının azaldığı durgun bölgeler su derinliğinin arttığı, kum ve balçık gibi maddelerin zeminde biriktiği bölgelerdir. Bu bölgelerde yüzen düğün çiçeği, solucan, yumuşakça ve alabalık gibi hayvan türleri yaşar.</a:t>
            </a:r>
            <a:endParaRPr lang="tr-T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Sulak Alanlar</a:t>
            </a:r>
            <a:endParaRPr lang="tr-TR" dirty="0"/>
          </a:p>
        </p:txBody>
      </p:sp>
      <p:sp>
        <p:nvSpPr>
          <p:cNvPr id="3" name="2 İçerik Yer Tutucusu"/>
          <p:cNvSpPr>
            <a:spLocks noGrp="1"/>
          </p:cNvSpPr>
          <p:nvPr>
            <p:ph sz="quarter" idx="1"/>
          </p:nvPr>
        </p:nvSpPr>
        <p:spPr>
          <a:solidFill>
            <a:srgbClr val="00B050"/>
          </a:solidFill>
        </p:spPr>
        <p:txBody>
          <a:bodyPr>
            <a:normAutofit lnSpcReduction="10000"/>
          </a:bodyPr>
          <a:lstStyle/>
          <a:p>
            <a:r>
              <a:rPr lang="tr-TR" dirty="0" smtClean="0"/>
              <a:t>Bir tam yılın en az bir bölümünde sığ bir su kütlesi ile kaplı olan bir alan </a:t>
            </a:r>
            <a:r>
              <a:rPr lang="tr-TR" b="1" dirty="0" smtClean="0"/>
              <a:t>sulak alan olarak tanımlanır.</a:t>
            </a:r>
          </a:p>
          <a:p>
            <a:r>
              <a:rPr lang="tr-TR" dirty="0" smtClean="0"/>
              <a:t> Sulak alanlar altında kalan topraklar ya sürekli olarak ya da mevsimsel olarak suya doymuş halde bulunur.</a:t>
            </a:r>
          </a:p>
          <a:p>
            <a:r>
              <a:rPr lang="tr-TR" dirty="0" smtClean="0"/>
              <a:t> Sulak alan toprakları suya doymuş ve oksijen bakımından fakirdir.</a:t>
            </a:r>
          </a:p>
          <a:p>
            <a:r>
              <a:rPr lang="tr-TR" dirty="0" smtClean="0"/>
              <a:t> Sulak alanların yaygın bitki türlerini su kamışları, ayak otu, turba yosunu, göl zambakları ve sazlıklar oluşturur.</a:t>
            </a:r>
          </a:p>
          <a:p>
            <a:r>
              <a:rPr lang="tr-TR" dirty="0" smtClean="0"/>
              <a:t> Bataklıklar, sazlıklar, turbalıklar, sulak çayırlar ile denizlerin altı metre derinliğe </a:t>
            </a:r>
            <a:r>
              <a:rPr lang="sv-SE" dirty="0" smtClean="0"/>
              <a:t>kadar olan kesimleri sulak alan kapsamı içinde yer alır.</a:t>
            </a:r>
            <a:endParaRPr lang="tr-T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323528" y="332656"/>
            <a:ext cx="8568952" cy="6264696"/>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179512" y="0"/>
            <a:ext cx="8964488" cy="68580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179512" y="35800"/>
            <a:ext cx="8712967" cy="6561552"/>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251520" y="188640"/>
            <a:ext cx="4762500" cy="32194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2987824" y="2995974"/>
            <a:ext cx="5867797" cy="3662397"/>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Tuzlu Su </a:t>
            </a:r>
            <a:r>
              <a:rPr lang="tr-TR" b="1" dirty="0" err="1" smtClean="0"/>
              <a:t>Biyomları</a:t>
            </a:r>
            <a:endParaRPr lang="tr-TR" dirty="0"/>
          </a:p>
        </p:txBody>
      </p:sp>
      <p:sp>
        <p:nvSpPr>
          <p:cNvPr id="3" name="2 İçerik Yer Tutucusu"/>
          <p:cNvSpPr>
            <a:spLocks noGrp="1"/>
          </p:cNvSpPr>
          <p:nvPr>
            <p:ph sz="quarter" idx="1"/>
          </p:nvPr>
        </p:nvSpPr>
        <p:spPr>
          <a:solidFill>
            <a:schemeClr val="tx2">
              <a:lumMod val="20000"/>
              <a:lumOff val="80000"/>
            </a:schemeClr>
          </a:solidFill>
        </p:spPr>
        <p:txBody>
          <a:bodyPr/>
          <a:lstStyle/>
          <a:p>
            <a:r>
              <a:rPr lang="tr-TR" dirty="0" smtClean="0"/>
              <a:t>Okyanus ve denizler tuzlu su </a:t>
            </a:r>
            <a:r>
              <a:rPr lang="tr-TR" dirty="0" err="1" smtClean="0"/>
              <a:t>biyomlarını</a:t>
            </a:r>
            <a:r>
              <a:rPr lang="tr-TR" dirty="0" smtClean="0"/>
              <a:t> oluşturur.</a:t>
            </a:r>
          </a:p>
          <a:p>
            <a:r>
              <a:rPr lang="tr-TR" dirty="0" smtClean="0"/>
              <a:t> Tuzlu su </a:t>
            </a:r>
            <a:r>
              <a:rPr lang="tr-TR" dirty="0" err="1" smtClean="0"/>
              <a:t>biyomları</a:t>
            </a:r>
            <a:r>
              <a:rPr lang="tr-TR" dirty="0" smtClean="0"/>
              <a:t> yerkürenin %70ʼini kaplar.</a:t>
            </a:r>
          </a:p>
          <a:p>
            <a:r>
              <a:rPr lang="tr-TR" dirty="0" smtClean="0"/>
              <a:t> Dalgalar, gel </a:t>
            </a:r>
            <a:r>
              <a:rPr lang="tr-TR" dirty="0" err="1" smtClean="0"/>
              <a:t>gitler</a:t>
            </a:r>
            <a:r>
              <a:rPr lang="tr-TR" dirty="0" smtClean="0"/>
              <a:t>, akıntılar, tuzluluk derecesi, sıcaklık, basınç ve ışık yoğunluğu gibi fiziksel etmenler tuzlu su </a:t>
            </a:r>
            <a:r>
              <a:rPr lang="tr-TR" dirty="0" err="1" smtClean="0"/>
              <a:t>biyomlarındaki</a:t>
            </a:r>
            <a:r>
              <a:rPr lang="tr-TR" dirty="0" smtClean="0"/>
              <a:t> </a:t>
            </a:r>
            <a:r>
              <a:rPr lang="tr-TR" dirty="0" err="1" smtClean="0"/>
              <a:t>komünitelerin</a:t>
            </a:r>
            <a:r>
              <a:rPr lang="tr-TR" dirty="0" smtClean="0"/>
              <a:t> yapısını önemli ölçüde belirler</a:t>
            </a:r>
            <a:endParaRPr lang="tr-T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a:solidFill>
            <a:srgbClr val="92D050"/>
          </a:solidFill>
        </p:spPr>
        <p:txBody>
          <a:bodyPr>
            <a:normAutofit lnSpcReduction="10000"/>
          </a:bodyPr>
          <a:lstStyle/>
          <a:p>
            <a:r>
              <a:rPr lang="tr-TR" dirty="0" smtClean="0"/>
              <a:t>Tuzlu su </a:t>
            </a:r>
            <a:r>
              <a:rPr lang="tr-TR" dirty="0" err="1" smtClean="0"/>
              <a:t>biyomlarındaki</a:t>
            </a:r>
            <a:r>
              <a:rPr lang="tr-TR" dirty="0" smtClean="0"/>
              <a:t> </a:t>
            </a:r>
            <a:r>
              <a:rPr lang="tr-TR" dirty="0" err="1" smtClean="0"/>
              <a:t>komüniteler</a:t>
            </a:r>
            <a:r>
              <a:rPr lang="tr-TR" dirty="0" smtClean="0"/>
              <a:t>, suyun derinliğine, kıyıya olan uzaklığına ve ışık geçirgenliğinin derecesine göre dağılım gösterirler.</a:t>
            </a:r>
          </a:p>
          <a:p>
            <a:r>
              <a:rPr lang="tr-TR" dirty="0" smtClean="0"/>
              <a:t> Denizler ve okyanusların kıyıya yakın bölgelerinde tür çeşitliliği fazladır.</a:t>
            </a:r>
          </a:p>
          <a:p>
            <a:r>
              <a:rPr lang="tr-TR" dirty="0" smtClean="0"/>
              <a:t> Tuzlu su </a:t>
            </a:r>
            <a:r>
              <a:rPr lang="tr-TR" dirty="0" err="1" smtClean="0"/>
              <a:t>biyomları</a:t>
            </a:r>
            <a:r>
              <a:rPr lang="tr-TR" dirty="0" smtClean="0"/>
              <a:t>, yeryüzündeki iklimin şekillenmesinde ana rolü üstlenir.</a:t>
            </a:r>
          </a:p>
          <a:p>
            <a:r>
              <a:rPr lang="tr-TR" dirty="0" smtClean="0"/>
              <a:t> Bitkisel planktonlar, hayvansal planktonlar, solucanlar, yumuşakçalar, deniz kaplumbağaları, balıklar, deniz kırlangıçları, albatroslar ve denizel memeliler gibi birçok hayvan türü tuzlu su </a:t>
            </a:r>
            <a:r>
              <a:rPr lang="tr-TR" dirty="0" err="1" smtClean="0"/>
              <a:t>biyomlarında</a:t>
            </a:r>
            <a:r>
              <a:rPr lang="tr-TR" dirty="0" smtClean="0"/>
              <a:t> yaşar.</a:t>
            </a:r>
            <a:endParaRPr lang="tr-T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1" name="Picture 5" descr="1187956443_3135955_thumbnail"/>
          <p:cNvPicPr>
            <a:picLocks noChangeAspect="1" noChangeArrowheads="1"/>
          </p:cNvPicPr>
          <p:nvPr/>
        </p:nvPicPr>
        <p:blipFill>
          <a:blip r:embed="rId2" cstate="print"/>
          <a:srcRect/>
          <a:stretch>
            <a:fillRect/>
          </a:stretch>
        </p:blipFill>
        <p:spPr bwMode="auto">
          <a:xfrm>
            <a:off x="0" y="0"/>
            <a:ext cx="9144000" cy="7048500"/>
          </a:xfrm>
          <a:prstGeom prst="rect">
            <a:avLst/>
          </a:prstGeom>
          <a:noFill/>
        </p:spPr>
      </p:pic>
      <p:graphicFrame>
        <p:nvGraphicFramePr>
          <p:cNvPr id="34822" name="Group 6"/>
          <p:cNvGraphicFramePr>
            <a:graphicFrameLocks noGrp="1"/>
          </p:cNvGraphicFramePr>
          <p:nvPr>
            <p:ph/>
          </p:nvPr>
        </p:nvGraphicFramePr>
        <p:xfrm>
          <a:off x="381000" y="381000"/>
          <a:ext cx="8229600" cy="5715001"/>
        </p:xfrm>
        <a:graphic>
          <a:graphicData uri="http://schemas.openxmlformats.org/drawingml/2006/table">
            <a:tbl>
              <a:tblPr/>
              <a:tblGrid>
                <a:gridCol w="2743200"/>
                <a:gridCol w="2743200"/>
                <a:gridCol w="2743200"/>
              </a:tblGrid>
              <a:tr h="735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Biyom</a:t>
                      </a:r>
                      <a:endPar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Bitki Örtüsü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Hayvanlar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49799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Deniz </a:t>
                      </a:r>
                      <a:r>
                        <a:rPr kumimoji="0" lang="tr-TR" sz="28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biyomları</a:t>
                      </a:r>
                      <a:endPar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Bitkisel planktonlar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tr-T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Çeşitli balık türleri, midye, yengeç, balina, yunus, deniz anası, ahtapot, deniz yıldızı, hayvansal plankton vb.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30A0">
                        <a:alpha val="50000"/>
                      </a:srgbClr>
                    </a:solidFill>
                  </a:tcPr>
                </a:tc>
              </a:tr>
            </a:tbl>
          </a:graphicData>
        </a:graphic>
      </p:graphicFrame>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4822"/>
                                        </p:tgtEl>
                                        <p:attrNameLst>
                                          <p:attrName>style.visibility</p:attrName>
                                        </p:attrNameLst>
                                      </p:cBhvr>
                                      <p:to>
                                        <p:strVal val="visible"/>
                                      </p:to>
                                    </p:set>
                                    <p:anim calcmode="lin" valueType="num">
                                      <p:cBhvr additive="base">
                                        <p:cTn id="7" dur="5000" fill="hold"/>
                                        <p:tgtEl>
                                          <p:spTgt spid="34822"/>
                                        </p:tgtEl>
                                        <p:attrNameLst>
                                          <p:attrName>ppt_x</p:attrName>
                                        </p:attrNameLst>
                                      </p:cBhvr>
                                      <p:tavLst>
                                        <p:tav tm="0">
                                          <p:val>
                                            <p:strVal val="#ppt_x"/>
                                          </p:val>
                                        </p:tav>
                                        <p:tav tm="100000">
                                          <p:val>
                                            <p:strVal val="#ppt_x"/>
                                          </p:val>
                                        </p:tav>
                                      </p:tavLst>
                                    </p:anim>
                                    <p:anim calcmode="lin" valueType="num">
                                      <p:cBhvr additive="base">
                                        <p:cTn id="8" dur="5000" fill="hold"/>
                                        <p:tgtEl>
                                          <p:spTgt spid="348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err="1" smtClean="0"/>
              <a:t>Biyom</a:t>
            </a:r>
            <a:r>
              <a:rPr lang="tr-TR" dirty="0" smtClean="0"/>
              <a:t> ve Ekosistem Arasındaki İlişki</a:t>
            </a:r>
            <a:endParaRPr lang="tr-TR" dirty="0"/>
          </a:p>
        </p:txBody>
      </p:sp>
      <p:sp>
        <p:nvSpPr>
          <p:cNvPr id="3" name="2 İçerik Yer Tutucusu"/>
          <p:cNvSpPr>
            <a:spLocks noGrp="1"/>
          </p:cNvSpPr>
          <p:nvPr>
            <p:ph sz="quarter" idx="1"/>
          </p:nvPr>
        </p:nvSpPr>
        <p:spPr/>
        <p:txBody>
          <a:bodyPr>
            <a:normAutofit/>
          </a:bodyPr>
          <a:lstStyle/>
          <a:p>
            <a:r>
              <a:rPr lang="tr-TR" dirty="0" smtClean="0"/>
              <a:t>Belirli bir bölgede yaşayan ve birçok popülasyonu içine alan </a:t>
            </a:r>
            <a:r>
              <a:rPr lang="tr-TR" dirty="0" err="1" smtClean="0"/>
              <a:t>komünite</a:t>
            </a:r>
            <a:r>
              <a:rPr lang="tr-TR" dirty="0" smtClean="0"/>
              <a:t> ile </a:t>
            </a:r>
            <a:r>
              <a:rPr lang="tr-TR" dirty="0" err="1" smtClean="0"/>
              <a:t>komünitenin</a:t>
            </a:r>
            <a:r>
              <a:rPr lang="tr-TR" dirty="0" smtClean="0"/>
              <a:t> etrafını saran cansız çevrenin oluşturduğu bütüne </a:t>
            </a:r>
            <a:r>
              <a:rPr lang="tr-TR" b="1" dirty="0" smtClean="0"/>
              <a:t>ekosistem denir.</a:t>
            </a:r>
          </a:p>
          <a:p>
            <a:r>
              <a:rPr lang="tr-TR" dirty="0" smtClean="0"/>
              <a:t> Yerkürenin büyük iklim kuşaklarına bağlı olarak geniş coğrafik bölgelerinde bulunan ya da bir kıtanın belirli bir parçasını kapsayacak ölçekte olan büyük ekosistem tiplerine</a:t>
            </a:r>
          </a:p>
          <a:p>
            <a:r>
              <a:rPr lang="tr-TR" b="1" dirty="0" err="1" smtClean="0"/>
              <a:t>biyom</a:t>
            </a:r>
            <a:r>
              <a:rPr lang="tr-TR" b="1" dirty="0" smtClean="0"/>
              <a:t> adı verilir.</a:t>
            </a:r>
          </a:p>
          <a:p>
            <a:r>
              <a:rPr lang="tr-TR" dirty="0" smtClean="0"/>
              <a:t> Yerküredeki tüm canlıları ve bu canlılarla sürekli etkileşim halinde bulunan fiziksel çevreyi içine alan yerküre bölümüne </a:t>
            </a:r>
            <a:r>
              <a:rPr lang="tr-TR" b="1" dirty="0" err="1" smtClean="0"/>
              <a:t>ekosfer</a:t>
            </a:r>
            <a:r>
              <a:rPr lang="tr-TR" b="1" dirty="0" smtClean="0"/>
              <a:t> denir. En büyük ekosistem </a:t>
            </a:r>
            <a:r>
              <a:rPr lang="tr-TR" b="1" dirty="0" err="1" smtClean="0"/>
              <a:t>ekosferdir</a:t>
            </a:r>
            <a:endParaRPr lang="tr-T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p:nvPr>
        </p:nvPicPr>
        <p:blipFill>
          <a:blip r:embed="rId2" cstate="print"/>
          <a:srcRect/>
          <a:stretch>
            <a:fillRect/>
          </a:stretch>
        </p:blipFill>
        <p:spPr bwMode="auto">
          <a:xfrm>
            <a:off x="323528" y="217524"/>
            <a:ext cx="8820472" cy="6420460"/>
          </a:xfrm>
          <a:prstGeom prst="rect">
            <a:avLst/>
          </a:prstGeom>
          <a:noFill/>
          <a:ln w="9525">
            <a:noFill/>
            <a:miter lim="800000"/>
            <a:headEnd/>
            <a:tailEnd/>
          </a:ln>
        </p:spPr>
      </p:pic>
    </p:spTree>
  </p:cSld>
  <p:clrMapOvr>
    <a:masterClrMapping/>
  </p:clrMapOvr>
  <p:transition spd="slow">
    <p:randomBa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SORULAR</a:t>
            </a:r>
            <a:endParaRPr lang="tr-TR"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1115616" y="1556792"/>
            <a:ext cx="6461380" cy="4006357"/>
          </a:xfrm>
          <a:prstGeom prst="rect">
            <a:avLst/>
          </a:prstGeom>
          <a:noFill/>
          <a:ln w="9525">
            <a:noFill/>
            <a:miter lim="800000"/>
            <a:headEnd/>
            <a:tailEnd/>
          </a:ln>
        </p:spPr>
      </p:pic>
      <p:sp>
        <p:nvSpPr>
          <p:cNvPr id="5" name="4 Oval"/>
          <p:cNvSpPr/>
          <p:nvPr/>
        </p:nvSpPr>
        <p:spPr>
          <a:xfrm>
            <a:off x="5508104" y="465313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lide(fromBottom)">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1297976" y="1052736"/>
            <a:ext cx="6662295" cy="4608512"/>
          </a:xfrm>
          <a:prstGeom prst="rect">
            <a:avLst/>
          </a:prstGeom>
          <a:noFill/>
          <a:ln w="9525">
            <a:noFill/>
            <a:miter lim="800000"/>
            <a:headEnd/>
            <a:tailEnd/>
          </a:ln>
        </p:spPr>
      </p:pic>
      <p:sp>
        <p:nvSpPr>
          <p:cNvPr id="5" name="4 Oval"/>
          <p:cNvSpPr/>
          <p:nvPr/>
        </p:nvSpPr>
        <p:spPr>
          <a:xfrm>
            <a:off x="2411760" y="5085184"/>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1115616" y="1556792"/>
            <a:ext cx="6887801" cy="3600400"/>
          </a:xfrm>
          <a:prstGeom prst="rect">
            <a:avLst/>
          </a:prstGeom>
          <a:noFill/>
          <a:ln w="9525">
            <a:noFill/>
            <a:miter lim="800000"/>
            <a:headEnd/>
            <a:tailEnd/>
          </a:ln>
        </p:spPr>
      </p:pic>
      <p:sp>
        <p:nvSpPr>
          <p:cNvPr id="5" name="4 Oval"/>
          <p:cNvSpPr/>
          <p:nvPr/>
        </p:nvSpPr>
        <p:spPr>
          <a:xfrm>
            <a:off x="1115616" y="3645024"/>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1031601" y="1124744"/>
            <a:ext cx="7210758" cy="4392488"/>
          </a:xfrm>
          <a:prstGeom prst="rect">
            <a:avLst/>
          </a:prstGeom>
          <a:noFill/>
          <a:ln w="9525">
            <a:noFill/>
            <a:miter lim="800000"/>
            <a:headEnd/>
            <a:tailEnd/>
          </a:ln>
        </p:spPr>
      </p:pic>
      <p:sp>
        <p:nvSpPr>
          <p:cNvPr id="5" name="4 Oval"/>
          <p:cNvSpPr/>
          <p:nvPr/>
        </p:nvSpPr>
        <p:spPr>
          <a:xfrm>
            <a:off x="1115616" y="3068960"/>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Horizont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1043608" y="620688"/>
            <a:ext cx="6895972" cy="5832648"/>
          </a:xfrm>
          <a:prstGeom prst="rect">
            <a:avLst/>
          </a:prstGeom>
          <a:noFill/>
          <a:ln w="9525">
            <a:noFill/>
            <a:miter lim="800000"/>
            <a:headEnd/>
            <a:tailEnd/>
          </a:ln>
        </p:spPr>
      </p:pic>
      <p:sp>
        <p:nvSpPr>
          <p:cNvPr id="5" name="4 Oval"/>
          <p:cNvSpPr/>
          <p:nvPr/>
        </p:nvSpPr>
        <p:spPr>
          <a:xfrm>
            <a:off x="4716016" y="5805264"/>
            <a:ext cx="360040"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9218" name="Picture 2"/>
          <p:cNvPicPr>
            <a:picLocks noGrp="1" noChangeAspect="1" noChangeArrowheads="1"/>
          </p:cNvPicPr>
          <p:nvPr>
            <p:ph sz="quarter" idx="1"/>
          </p:nvPr>
        </p:nvPicPr>
        <p:blipFill>
          <a:blip r:embed="rId2" cstate="print"/>
          <a:srcRect/>
          <a:stretch>
            <a:fillRect/>
          </a:stretch>
        </p:blipFill>
        <p:spPr bwMode="auto">
          <a:xfrm>
            <a:off x="899592" y="908720"/>
            <a:ext cx="6743249" cy="4464496"/>
          </a:xfrm>
          <a:prstGeom prst="rect">
            <a:avLst/>
          </a:prstGeom>
          <a:noFill/>
          <a:ln w="9525">
            <a:noFill/>
            <a:miter lim="800000"/>
            <a:headEnd/>
            <a:tailEnd/>
          </a:ln>
        </p:spPr>
      </p:pic>
      <p:sp>
        <p:nvSpPr>
          <p:cNvPr id="5" name="4 Oval"/>
          <p:cNvSpPr/>
          <p:nvPr/>
        </p:nvSpPr>
        <p:spPr>
          <a:xfrm>
            <a:off x="971600" y="335699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slide(fromBottom)">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1331640" y="980728"/>
            <a:ext cx="6378132" cy="4752528"/>
          </a:xfrm>
          <a:prstGeom prst="rect">
            <a:avLst/>
          </a:prstGeom>
          <a:noFill/>
          <a:ln w="9525">
            <a:noFill/>
            <a:miter lim="800000"/>
            <a:headEnd/>
            <a:tailEnd/>
          </a:ln>
        </p:spPr>
      </p:pic>
      <p:sp>
        <p:nvSpPr>
          <p:cNvPr id="5" name="4 Oval"/>
          <p:cNvSpPr/>
          <p:nvPr/>
        </p:nvSpPr>
        <p:spPr>
          <a:xfrm>
            <a:off x="2339752" y="5157192"/>
            <a:ext cx="216024"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403648" y="1340768"/>
            <a:ext cx="6483609" cy="3392586"/>
          </a:xfrm>
          <a:prstGeom prst="rect">
            <a:avLst/>
          </a:prstGeom>
          <a:noFill/>
          <a:ln w="9525">
            <a:noFill/>
            <a:miter lim="800000"/>
            <a:headEnd/>
            <a:tailEnd/>
          </a:ln>
        </p:spPr>
      </p:pic>
      <p:sp>
        <p:nvSpPr>
          <p:cNvPr id="5" name="4 Oval"/>
          <p:cNvSpPr/>
          <p:nvPr/>
        </p:nvSpPr>
        <p:spPr>
          <a:xfrm>
            <a:off x="3491880" y="3789040"/>
            <a:ext cx="504056"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1208054" y="1700808"/>
            <a:ext cx="6489598" cy="3672408"/>
          </a:xfrm>
          <a:prstGeom prst="rect">
            <a:avLst/>
          </a:prstGeom>
          <a:noFill/>
          <a:ln w="9525">
            <a:noFill/>
            <a:miter lim="800000"/>
            <a:headEnd/>
            <a:tailEnd/>
          </a:ln>
        </p:spPr>
      </p:pic>
      <p:sp>
        <p:nvSpPr>
          <p:cNvPr id="5" name="4 Oval"/>
          <p:cNvSpPr/>
          <p:nvPr/>
        </p:nvSpPr>
        <p:spPr>
          <a:xfrm>
            <a:off x="5004048" y="4725144"/>
            <a:ext cx="36004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Picture 8"/>
          <p:cNvPicPr>
            <a:picLocks noGrp="1" noChangeAspect="1" noChangeArrowheads="1"/>
          </p:cNvPicPr>
          <p:nvPr>
            <p:ph sz="quarter" idx="1"/>
          </p:nvPr>
        </p:nvPicPr>
        <p:blipFill>
          <a:blip r:embed="rId2" cstate="print"/>
          <a:srcRect/>
          <a:stretch>
            <a:fillRect/>
          </a:stretch>
        </p:blipFill>
        <p:spPr bwMode="auto">
          <a:xfrm>
            <a:off x="1043608" y="260648"/>
            <a:ext cx="7564883" cy="6335908"/>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0242" name="Picture 2"/>
          <p:cNvPicPr>
            <a:picLocks noGrp="1" noChangeAspect="1" noChangeArrowheads="1"/>
          </p:cNvPicPr>
          <p:nvPr>
            <p:ph sz="quarter" idx="1"/>
          </p:nvPr>
        </p:nvPicPr>
        <p:blipFill>
          <a:blip r:embed="rId2" cstate="print"/>
          <a:srcRect/>
          <a:stretch>
            <a:fillRect/>
          </a:stretch>
        </p:blipFill>
        <p:spPr bwMode="auto">
          <a:xfrm>
            <a:off x="1259633" y="373654"/>
            <a:ext cx="6552728" cy="5359602"/>
          </a:xfrm>
          <a:prstGeom prst="rect">
            <a:avLst/>
          </a:prstGeom>
          <a:noFill/>
          <a:ln w="9525">
            <a:noFill/>
            <a:miter lim="800000"/>
            <a:headEnd/>
            <a:tailEnd/>
          </a:ln>
        </p:spPr>
      </p:pic>
      <p:sp>
        <p:nvSpPr>
          <p:cNvPr id="5" name="4 Oval"/>
          <p:cNvSpPr/>
          <p:nvPr/>
        </p:nvSpPr>
        <p:spPr>
          <a:xfrm>
            <a:off x="1259632" y="3573016"/>
            <a:ext cx="360040"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1266" name="Picture 2"/>
          <p:cNvPicPr>
            <a:picLocks noGrp="1" noChangeAspect="1" noChangeArrowheads="1"/>
          </p:cNvPicPr>
          <p:nvPr>
            <p:ph sz="quarter" idx="1"/>
          </p:nvPr>
        </p:nvPicPr>
        <p:blipFill>
          <a:blip r:embed="rId2" cstate="print"/>
          <a:srcRect/>
          <a:stretch>
            <a:fillRect/>
          </a:stretch>
        </p:blipFill>
        <p:spPr bwMode="auto">
          <a:xfrm>
            <a:off x="1310494" y="584612"/>
            <a:ext cx="6501865" cy="4592226"/>
          </a:xfrm>
          <a:prstGeom prst="rect">
            <a:avLst/>
          </a:prstGeom>
          <a:noFill/>
          <a:ln w="9525">
            <a:noFill/>
            <a:miter lim="800000"/>
            <a:headEnd/>
            <a:tailEnd/>
          </a:ln>
        </p:spPr>
      </p:pic>
      <p:sp>
        <p:nvSpPr>
          <p:cNvPr id="5" name="4 Oval"/>
          <p:cNvSpPr/>
          <p:nvPr/>
        </p:nvSpPr>
        <p:spPr>
          <a:xfrm>
            <a:off x="1331640" y="2924944"/>
            <a:ext cx="432048"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2290" name="Picture 2"/>
          <p:cNvPicPr>
            <a:picLocks noGrp="1" noChangeAspect="1" noChangeArrowheads="1"/>
          </p:cNvPicPr>
          <p:nvPr>
            <p:ph sz="quarter" idx="1"/>
          </p:nvPr>
        </p:nvPicPr>
        <p:blipFill>
          <a:blip r:embed="rId2" cstate="print"/>
          <a:srcRect/>
          <a:stretch>
            <a:fillRect/>
          </a:stretch>
        </p:blipFill>
        <p:spPr bwMode="auto">
          <a:xfrm>
            <a:off x="1043608" y="980728"/>
            <a:ext cx="7081077" cy="4529927"/>
          </a:xfrm>
          <a:prstGeom prst="rect">
            <a:avLst/>
          </a:prstGeom>
          <a:noFill/>
          <a:ln w="9525">
            <a:noFill/>
            <a:miter lim="800000"/>
            <a:headEnd/>
            <a:tailEnd/>
          </a:ln>
        </p:spPr>
      </p:pic>
      <p:sp>
        <p:nvSpPr>
          <p:cNvPr id="5" name="4 Oval"/>
          <p:cNvSpPr/>
          <p:nvPr/>
        </p:nvSpPr>
        <p:spPr>
          <a:xfrm>
            <a:off x="1115616" y="3645024"/>
            <a:ext cx="288032"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1259632" y="1180515"/>
            <a:ext cx="6408712" cy="3810586"/>
          </a:xfrm>
          <a:prstGeom prst="rect">
            <a:avLst/>
          </a:prstGeom>
          <a:noFill/>
          <a:ln w="9525">
            <a:noFill/>
            <a:miter lim="800000"/>
            <a:headEnd/>
            <a:tailEnd/>
          </a:ln>
        </p:spPr>
      </p:pic>
      <p:sp>
        <p:nvSpPr>
          <p:cNvPr id="5" name="4 Oval"/>
          <p:cNvSpPr/>
          <p:nvPr/>
        </p:nvSpPr>
        <p:spPr>
          <a:xfrm>
            <a:off x="4572000" y="4581128"/>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2018-TYT</a:t>
            </a:r>
            <a:endParaRPr lang="tr-TR"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1234015" y="1628800"/>
            <a:ext cx="7198353" cy="4248471"/>
          </a:xfrm>
          <a:prstGeom prst="rect">
            <a:avLst/>
          </a:prstGeom>
          <a:noFill/>
          <a:ln w="9525">
            <a:noFill/>
            <a:miter lim="800000"/>
            <a:headEnd/>
            <a:tailEnd/>
          </a:ln>
        </p:spPr>
      </p:pic>
      <p:sp>
        <p:nvSpPr>
          <p:cNvPr id="5" name="4 Oval"/>
          <p:cNvSpPr/>
          <p:nvPr/>
        </p:nvSpPr>
        <p:spPr>
          <a:xfrm>
            <a:off x="1979712" y="479715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2017-LYS</a:t>
            </a:r>
            <a:endParaRPr lang="tr-TR"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1691680" y="1494508"/>
            <a:ext cx="6192687" cy="4460467"/>
          </a:xfrm>
          <a:prstGeom prst="rect">
            <a:avLst/>
          </a:prstGeom>
          <a:noFill/>
          <a:ln w="9525">
            <a:noFill/>
            <a:miter lim="800000"/>
            <a:headEnd/>
            <a:tailEnd/>
          </a:ln>
        </p:spPr>
      </p:pic>
      <p:sp>
        <p:nvSpPr>
          <p:cNvPr id="5" name="4 Oval"/>
          <p:cNvSpPr/>
          <p:nvPr/>
        </p:nvSpPr>
        <p:spPr>
          <a:xfrm>
            <a:off x="5076056" y="465313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Picture 4"/>
          <p:cNvPicPr>
            <a:picLocks noGrp="1" noChangeAspect="1" noChangeArrowheads="1"/>
          </p:cNvPicPr>
          <p:nvPr>
            <p:ph sz="quarter" idx="1"/>
          </p:nvPr>
        </p:nvPicPr>
        <p:blipFill>
          <a:blip r:embed="rId2" cstate="print"/>
          <a:srcRect/>
          <a:stretch>
            <a:fillRect/>
          </a:stretch>
        </p:blipFill>
        <p:spPr bwMode="auto">
          <a:xfrm>
            <a:off x="1115616" y="0"/>
            <a:ext cx="6768752" cy="6669360"/>
          </a:xfrm>
          <a:prstGeom prst="rect">
            <a:avLst/>
          </a:prstGeom>
          <a:noFill/>
        </p:spPr>
      </p:pic>
      <p:pic>
        <p:nvPicPr>
          <p:cNvPr id="5" name="Picture 5" descr="1187956443_3135955_thumbnail"/>
          <p:cNvPicPr>
            <a:picLocks noChangeAspect="1" noChangeArrowheads="1"/>
          </p:cNvPicPr>
          <p:nvPr/>
        </p:nvPicPr>
        <p:blipFill>
          <a:blip r:embed="rId3" cstate="print"/>
          <a:srcRect/>
          <a:stretch>
            <a:fillRect/>
          </a:stretch>
        </p:blipFill>
        <p:spPr bwMode="auto">
          <a:xfrm>
            <a:off x="0" y="0"/>
            <a:ext cx="9144000" cy="70485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 name="Picture 5" descr="f3fdyt"/>
          <p:cNvPicPr>
            <a:picLocks noGrp="1" noChangeAspect="1" noChangeArrowheads="1"/>
          </p:cNvPicPr>
          <p:nvPr>
            <p:ph sz="quarter" idx="1"/>
          </p:nvPr>
        </p:nvPicPr>
        <p:blipFill>
          <a:blip r:embed="rId2" cstate="print"/>
          <a:srcRect/>
          <a:stretch>
            <a:fillRect/>
          </a:stretch>
        </p:blipFill>
        <p:spPr bwMode="auto">
          <a:xfrm>
            <a:off x="251520" y="0"/>
            <a:ext cx="8496944" cy="68580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sz="quarter" idx="1"/>
          </p:nvPr>
        </p:nvSpPr>
        <p:spPr/>
        <p:txBody>
          <a:bodyPr/>
          <a:lstStyle/>
          <a:p>
            <a:r>
              <a:rPr lang="tr-TR" dirty="0" smtClean="0"/>
              <a:t>Her bir </a:t>
            </a:r>
            <a:r>
              <a:rPr lang="tr-TR" dirty="0" err="1" smtClean="0"/>
              <a:t>biyom</a:t>
            </a:r>
            <a:r>
              <a:rPr lang="tr-TR" dirty="0" smtClean="0"/>
              <a:t> tipi farklı iklim, bitki ve hayvanlar ile karakterize edilir.</a:t>
            </a:r>
          </a:p>
          <a:p>
            <a:r>
              <a:rPr lang="tr-TR" dirty="0" smtClean="0"/>
              <a:t>Yeryüzü benzer yaşam birliklerinden oluşan </a:t>
            </a:r>
            <a:r>
              <a:rPr lang="tr-TR" dirty="0" err="1" smtClean="0"/>
              <a:t>biyomlara</a:t>
            </a:r>
            <a:r>
              <a:rPr lang="tr-TR" dirty="0" smtClean="0"/>
              <a:t> ayrılmıştır.</a:t>
            </a:r>
          </a:p>
          <a:p>
            <a:r>
              <a:rPr lang="tr-TR" dirty="0" err="1" smtClean="0"/>
              <a:t>Biyomlar</a:t>
            </a:r>
            <a:r>
              <a:rPr lang="tr-TR" dirty="0" smtClean="0"/>
              <a:t> karasal ve sucul olmak üzere 2 grupta incelenir.</a:t>
            </a:r>
          </a:p>
          <a:p>
            <a:r>
              <a:rPr lang="tr-TR" dirty="0" smtClean="0"/>
              <a:t>Karasal </a:t>
            </a:r>
            <a:r>
              <a:rPr lang="tr-TR" dirty="0" err="1" smtClean="0"/>
              <a:t>biyomlar</a:t>
            </a:r>
            <a:r>
              <a:rPr lang="tr-TR" dirty="0" smtClean="0"/>
              <a:t>: Orman </a:t>
            </a:r>
            <a:r>
              <a:rPr lang="tr-TR" dirty="0" err="1" smtClean="0"/>
              <a:t>Biyomları</a:t>
            </a:r>
            <a:r>
              <a:rPr lang="tr-TR" dirty="0" smtClean="0"/>
              <a:t>,Çöl </a:t>
            </a:r>
            <a:r>
              <a:rPr lang="tr-TR" dirty="0" err="1" smtClean="0"/>
              <a:t>Biyomları</a:t>
            </a:r>
            <a:r>
              <a:rPr lang="tr-TR" dirty="0" smtClean="0"/>
              <a:t>,Çayır </a:t>
            </a:r>
            <a:r>
              <a:rPr lang="tr-TR" dirty="0" err="1" smtClean="0"/>
              <a:t>Biyomları</a:t>
            </a:r>
            <a:endParaRPr lang="tr-TR" dirty="0" smtClean="0"/>
          </a:p>
          <a:p>
            <a:r>
              <a:rPr lang="tr-TR" dirty="0" smtClean="0"/>
              <a:t>Sucul </a:t>
            </a:r>
            <a:r>
              <a:rPr lang="tr-TR" dirty="0" err="1" smtClean="0"/>
              <a:t>Biyomlar</a:t>
            </a:r>
            <a:r>
              <a:rPr lang="tr-TR" dirty="0" smtClean="0"/>
              <a:t>: Göl </a:t>
            </a:r>
            <a:r>
              <a:rPr lang="tr-TR" dirty="0" err="1" smtClean="0"/>
              <a:t>Biyomları</a:t>
            </a:r>
            <a:r>
              <a:rPr lang="tr-TR" dirty="0" smtClean="0"/>
              <a:t>,Akarsu </a:t>
            </a:r>
            <a:r>
              <a:rPr lang="tr-TR" dirty="0" err="1" smtClean="0"/>
              <a:t>Biyomları</a:t>
            </a:r>
            <a:r>
              <a:rPr lang="tr-TR" dirty="0" smtClean="0"/>
              <a:t>,Sulak Alanlar,Tuzlu Su </a:t>
            </a:r>
            <a:r>
              <a:rPr lang="tr-TR" dirty="0" err="1" smtClean="0"/>
              <a:t>Biyomları</a:t>
            </a:r>
            <a:endParaRPr lang="tr-TR" dirty="0" smtClean="0"/>
          </a:p>
          <a:p>
            <a:endParaRPr lang="tr-T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251520" y="116236"/>
            <a:ext cx="8640960" cy="64811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endParaRPr lang="tr-TR"/>
          </a:p>
        </p:txBody>
      </p:sp>
      <p:sp>
        <p:nvSpPr>
          <p:cNvPr id="41987" name="Rectangle 3"/>
          <p:cNvSpPr>
            <a:spLocks noGrp="1" noChangeArrowheads="1"/>
          </p:cNvSpPr>
          <p:nvPr>
            <p:ph type="body" idx="1"/>
          </p:nvPr>
        </p:nvSpPr>
        <p:spPr/>
        <p:txBody>
          <a:bodyPr/>
          <a:lstStyle/>
          <a:p>
            <a:endParaRPr lang="tr-TR"/>
          </a:p>
        </p:txBody>
      </p:sp>
      <p:pic>
        <p:nvPicPr>
          <p:cNvPr id="41988" name="Picture 4"/>
          <p:cNvPicPr>
            <a:picLocks noChangeAspect="1" noChangeArrowheads="1"/>
          </p:cNvPicPr>
          <p:nvPr/>
        </p:nvPicPr>
        <p:blipFill>
          <a:blip r:embed="rId2" cstate="print"/>
          <a:srcRect/>
          <a:stretch>
            <a:fillRect/>
          </a:stretch>
        </p:blipFill>
        <p:spPr bwMode="auto">
          <a:xfrm>
            <a:off x="611560" y="908720"/>
            <a:ext cx="8208963" cy="5572125"/>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isse Senedi">
  <a:themeElements>
    <a:clrScheme name="Hisse Senedi">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Hisse Senedi">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Hisse Senedi">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122</TotalTime>
  <Words>1850</Words>
  <Application>Microsoft Office PowerPoint</Application>
  <PresentationFormat>Ekran Gösterisi (4:3)</PresentationFormat>
  <Paragraphs>156</Paragraphs>
  <Slides>56</Slides>
  <Notes>0</Notes>
  <HiddenSlides>0</HiddenSlides>
  <MMClips>0</MMClips>
  <ScaleCrop>false</ScaleCrop>
  <HeadingPairs>
    <vt:vector size="4" baseType="variant">
      <vt:variant>
        <vt:lpstr>Tema</vt:lpstr>
      </vt:variant>
      <vt:variant>
        <vt:i4>1</vt:i4>
      </vt:variant>
      <vt:variant>
        <vt:lpstr>Slayt Başlıkları</vt:lpstr>
      </vt:variant>
      <vt:variant>
        <vt:i4>56</vt:i4>
      </vt:variant>
    </vt:vector>
  </HeadingPairs>
  <TitlesOfParts>
    <vt:vector size="57" baseType="lpstr">
      <vt:lpstr>Hisse Senedi</vt:lpstr>
      <vt:lpstr>BİYOMLAR</vt:lpstr>
      <vt:lpstr>Slayt 2</vt:lpstr>
      <vt:lpstr>Slayt 3</vt:lpstr>
      <vt:lpstr>Biyom ve Ekosistem Arasındaki İlişki</vt:lpstr>
      <vt:lpstr>Slayt 5</vt:lpstr>
      <vt:lpstr>Slayt 6</vt:lpstr>
      <vt:lpstr>Slayt 7</vt:lpstr>
      <vt:lpstr>Slayt 8</vt:lpstr>
      <vt:lpstr>Slayt 9</vt:lpstr>
      <vt:lpstr>Slayt 10</vt:lpstr>
      <vt:lpstr>ORMAN BİYOMLARI</vt:lpstr>
      <vt:lpstr>Slayt 12</vt:lpstr>
      <vt:lpstr>Slayt 13</vt:lpstr>
      <vt:lpstr>Tropikal Yağmur Ormanları</vt:lpstr>
      <vt:lpstr>KARASAL BİYOMLAR</vt:lpstr>
      <vt:lpstr>Slayt 16</vt:lpstr>
      <vt:lpstr>Slayt 17</vt:lpstr>
      <vt:lpstr>Ilıman Bölge Yaprak Döken Ormanları</vt:lpstr>
      <vt:lpstr>Slayt 19</vt:lpstr>
      <vt:lpstr>İğne Yapraklı (Kozalaklı) Ormanlar</vt:lpstr>
      <vt:lpstr>İğne Yapraklı (Kozalaklı) Ormanlar</vt:lpstr>
      <vt:lpstr>ÇAYIR BİYOMLARI</vt:lpstr>
      <vt:lpstr>Slayt 23</vt:lpstr>
      <vt:lpstr>ÇÖL BİYOMLARI</vt:lpstr>
      <vt:lpstr>Slayt 25</vt:lpstr>
      <vt:lpstr>SUCUL BİYOMLAR</vt:lpstr>
      <vt:lpstr>Slayt 27</vt:lpstr>
      <vt:lpstr>Göl Biyomları (Durgun Su Kütleleri)</vt:lpstr>
      <vt:lpstr>Slayt 29</vt:lpstr>
      <vt:lpstr>Slayt 30</vt:lpstr>
      <vt:lpstr>Akarsu Biyomları (Hareketli Su Kütleleri)</vt:lpstr>
      <vt:lpstr>Sulak Alanlar</vt:lpstr>
      <vt:lpstr>Slayt 33</vt:lpstr>
      <vt:lpstr>Slayt 34</vt:lpstr>
      <vt:lpstr>Slayt 35</vt:lpstr>
      <vt:lpstr>Slayt 36</vt:lpstr>
      <vt:lpstr>Tuzlu Su Biyomları</vt:lpstr>
      <vt:lpstr>Slayt 38</vt:lpstr>
      <vt:lpstr>Slayt 39</vt:lpstr>
      <vt:lpstr>Slayt 40</vt:lpstr>
      <vt:lpstr>SORULAR</vt:lpstr>
      <vt:lpstr>Slayt 42</vt:lpstr>
      <vt:lpstr>Slayt 43</vt:lpstr>
      <vt:lpstr>Slayt 44</vt:lpstr>
      <vt:lpstr>Slayt 45</vt:lpstr>
      <vt:lpstr>Slayt 46</vt:lpstr>
      <vt:lpstr>Slayt 47</vt:lpstr>
      <vt:lpstr>Slayt 48</vt:lpstr>
      <vt:lpstr>Slayt 49</vt:lpstr>
      <vt:lpstr>Slayt 50</vt:lpstr>
      <vt:lpstr>Slayt 51</vt:lpstr>
      <vt:lpstr>Slayt 52</vt:lpstr>
      <vt:lpstr>Slayt 53</vt:lpstr>
      <vt:lpstr>2018-TYT</vt:lpstr>
      <vt:lpstr>2017-LYS</vt:lpstr>
      <vt:lpstr>Slayt 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BİYOMLAR</dc:title>
  <dc:creator>pc</dc:creator>
  <cp:lastModifiedBy>Asuspc</cp:lastModifiedBy>
  <cp:revision>16</cp:revision>
  <dcterms:created xsi:type="dcterms:W3CDTF">2014-04-26T17:29:26Z</dcterms:created>
  <dcterms:modified xsi:type="dcterms:W3CDTF">2019-02-21T05:54:46Z</dcterms:modified>
</cp:coreProperties>
</file>